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4"/>
  </p:notesMasterIdLst>
  <p:handoutMasterIdLst>
    <p:handoutMasterId r:id="rId65"/>
  </p:handoutMasterIdLst>
  <p:sldIdLst>
    <p:sldId id="256" r:id="rId3"/>
    <p:sldId id="257" r:id="rId4"/>
    <p:sldId id="322" r:id="rId5"/>
    <p:sldId id="258" r:id="rId6"/>
    <p:sldId id="260" r:id="rId7"/>
    <p:sldId id="261" r:id="rId8"/>
    <p:sldId id="262" r:id="rId9"/>
    <p:sldId id="263" r:id="rId10"/>
    <p:sldId id="264" r:id="rId11"/>
    <p:sldId id="265" r:id="rId12"/>
    <p:sldId id="266" r:id="rId13"/>
    <p:sldId id="272" r:id="rId14"/>
    <p:sldId id="274" r:id="rId15"/>
    <p:sldId id="271" r:id="rId16"/>
    <p:sldId id="281" r:id="rId17"/>
    <p:sldId id="268" r:id="rId18"/>
    <p:sldId id="267" r:id="rId19"/>
    <p:sldId id="269" r:id="rId20"/>
    <p:sldId id="278" r:id="rId21"/>
    <p:sldId id="279" r:id="rId22"/>
    <p:sldId id="280" r:id="rId23"/>
    <p:sldId id="277" r:id="rId24"/>
    <p:sldId id="282" r:id="rId25"/>
    <p:sldId id="283" r:id="rId26"/>
    <p:sldId id="288" r:id="rId27"/>
    <p:sldId id="291" r:id="rId28"/>
    <p:sldId id="289" r:id="rId29"/>
    <p:sldId id="290" r:id="rId30"/>
    <p:sldId id="292" r:id="rId31"/>
    <p:sldId id="284" r:id="rId32"/>
    <p:sldId id="285" r:id="rId33"/>
    <p:sldId id="293" r:id="rId34"/>
    <p:sldId id="286" r:id="rId35"/>
    <p:sldId id="287" r:id="rId36"/>
    <p:sldId id="270" r:id="rId37"/>
    <p:sldId id="294" r:id="rId38"/>
    <p:sldId id="295" r:id="rId39"/>
    <p:sldId id="296" r:id="rId40"/>
    <p:sldId id="314" r:id="rId41"/>
    <p:sldId id="321" r:id="rId42"/>
    <p:sldId id="315" r:id="rId43"/>
    <p:sldId id="297" r:id="rId44"/>
    <p:sldId id="298" r:id="rId45"/>
    <p:sldId id="299" r:id="rId46"/>
    <p:sldId id="316" r:id="rId47"/>
    <p:sldId id="317" r:id="rId48"/>
    <p:sldId id="318" r:id="rId49"/>
    <p:sldId id="319" r:id="rId50"/>
    <p:sldId id="32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x="12192000" cy="6858000"/>
  <p:notesSz cx="7099300" cy="10234613"/>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EA0C76-7A4E-49D9-9710-3113C8075B79}" v="4" dt="2020-12-02T01:19:36.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585" autoAdjust="0"/>
  </p:normalViewPr>
  <p:slideViewPr>
    <p:cSldViewPr snapToGrid="0">
      <p:cViewPr varScale="1">
        <p:scale>
          <a:sx n="94" d="100"/>
          <a:sy n="94" d="100"/>
        </p:scale>
        <p:origin x="1230" y="84"/>
      </p:cViewPr>
      <p:guideLst/>
    </p:cSldViewPr>
  </p:slideViewPr>
  <p:outlineViewPr>
    <p:cViewPr>
      <p:scale>
        <a:sx n="33" d="100"/>
        <a:sy n="33" d="100"/>
      </p:scale>
      <p:origin x="0" y="-120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ng Thanh Tron" userId="e8540555-c507-4ff9-9006-582c2086de91" providerId="ADAL" clId="{65EA0C76-7A4E-49D9-9710-3113C8075B79}"/>
    <pc:docChg chg="addSld delSld modSld">
      <pc:chgData name="Giang Thanh Tron" userId="e8540555-c507-4ff9-9006-582c2086de91" providerId="ADAL" clId="{65EA0C76-7A4E-49D9-9710-3113C8075B79}" dt="2020-12-02T01:22:15.787" v="13" actId="20577"/>
      <pc:docMkLst>
        <pc:docMk/>
      </pc:docMkLst>
      <pc:sldChg chg="del">
        <pc:chgData name="Giang Thanh Tron" userId="e8540555-c507-4ff9-9006-582c2086de91" providerId="ADAL" clId="{65EA0C76-7A4E-49D9-9710-3113C8075B79}" dt="2020-12-02T01:20:10.842" v="10" actId="47"/>
        <pc:sldMkLst>
          <pc:docMk/>
          <pc:sldMk cId="4060677839" sldId="259"/>
        </pc:sldMkLst>
      </pc:sldChg>
      <pc:sldChg chg="modSp mod">
        <pc:chgData name="Giang Thanh Tron" userId="e8540555-c507-4ff9-9006-582c2086de91" providerId="ADAL" clId="{65EA0C76-7A4E-49D9-9710-3113C8075B79}" dt="2020-12-02T01:22:15.787" v="13" actId="20577"/>
        <pc:sldMkLst>
          <pc:docMk/>
          <pc:sldMk cId="1517903202" sldId="268"/>
        </pc:sldMkLst>
        <pc:spChg chg="mod">
          <ac:chgData name="Giang Thanh Tron" userId="e8540555-c507-4ff9-9006-582c2086de91" providerId="ADAL" clId="{65EA0C76-7A4E-49D9-9710-3113C8075B79}" dt="2020-12-02T01:22:15.787" v="13" actId="20577"/>
          <ac:spMkLst>
            <pc:docMk/>
            <pc:sldMk cId="1517903202" sldId="268"/>
            <ac:spMk id="3" creationId="{00000000-0000-0000-0000-000000000000}"/>
          </ac:spMkLst>
        </pc:spChg>
      </pc:sldChg>
      <pc:sldChg chg="delSp modSp new mod modNotesTx">
        <pc:chgData name="Giang Thanh Tron" userId="e8540555-c507-4ff9-9006-582c2086de91" providerId="ADAL" clId="{65EA0C76-7A4E-49D9-9710-3113C8075B79}" dt="2020-12-02T01:19:53.392" v="8"/>
        <pc:sldMkLst>
          <pc:docMk/>
          <pc:sldMk cId="774439121" sldId="322"/>
        </pc:sldMkLst>
        <pc:spChg chg="mod">
          <ac:chgData name="Giang Thanh Tron" userId="e8540555-c507-4ff9-9006-582c2086de91" providerId="ADAL" clId="{65EA0C76-7A4E-49D9-9710-3113C8075B79}" dt="2020-12-02T01:18:17.381" v="6" actId="14100"/>
          <ac:spMkLst>
            <pc:docMk/>
            <pc:sldMk cId="774439121" sldId="322"/>
            <ac:spMk id="2" creationId="{B5764339-0E57-4BD6-89FD-0A6026B68ADB}"/>
          </ac:spMkLst>
        </pc:spChg>
        <pc:spChg chg="del">
          <ac:chgData name="Giang Thanh Tron" userId="e8540555-c507-4ff9-9006-582c2086de91" providerId="ADAL" clId="{65EA0C76-7A4E-49D9-9710-3113C8075B79}" dt="2020-12-02T01:18:10.896" v="4" actId="478"/>
          <ac:spMkLst>
            <pc:docMk/>
            <pc:sldMk cId="774439121" sldId="322"/>
            <ac:spMk id="3" creationId="{5B9CBC43-DBA9-4462-8235-BE65431EC9CE}"/>
          </ac:spMkLst>
        </pc:spChg>
      </pc:sldChg>
      <pc:sldChg chg="add del">
        <pc:chgData name="Giang Thanh Tron" userId="e8540555-c507-4ff9-9006-582c2086de91" providerId="ADAL" clId="{65EA0C76-7A4E-49D9-9710-3113C8075B79}" dt="2020-12-02T01:19:57.742" v="9" actId="47"/>
        <pc:sldMkLst>
          <pc:docMk/>
          <pc:sldMk cId="842281873" sldId="32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5126AFFC-4FB3-4DF7-954B-BC3CB4935EF5}" type="datetimeFigureOut">
              <a:rPr lang="vi-VN" smtClean="0"/>
              <a:t>02/12/2020</a:t>
            </a:fld>
            <a:endParaRPr lang="vi-VN"/>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D1534476-311D-4079-8D0B-0BCDA3C142A7}" type="slidenum">
              <a:rPr lang="vi-VN" smtClean="0"/>
              <a:t>‹#›</a:t>
            </a:fld>
            <a:endParaRPr lang="vi-VN"/>
          </a:p>
        </p:txBody>
      </p:sp>
    </p:spTree>
    <p:extLst>
      <p:ext uri="{BB962C8B-B14F-4D97-AF65-F5344CB8AC3E}">
        <p14:creationId xmlns:p14="http://schemas.microsoft.com/office/powerpoint/2010/main" val="920277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vi-VN"/>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882C76-51CA-4BB1-B20A-B960CD3FE5BE}" type="datetimeFigureOut">
              <a:rPr lang="vi-VN" smtClean="0"/>
              <a:t>02/12/2020</a:t>
            </a:fld>
            <a:endParaRPr lang="vi-VN"/>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vi-VN"/>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vi-VN"/>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4ACD542-D668-4AB4-8FCF-4C06A32631E3}" type="slidenum">
              <a:rPr lang="vi-VN" smtClean="0"/>
              <a:t>‹#›</a:t>
            </a:fld>
            <a:endParaRPr lang="vi-VN"/>
          </a:p>
        </p:txBody>
      </p:sp>
    </p:spTree>
    <p:extLst>
      <p:ext uri="{BB962C8B-B14F-4D97-AF65-F5344CB8AC3E}">
        <p14:creationId xmlns:p14="http://schemas.microsoft.com/office/powerpoint/2010/main" val="4090352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Hiệp hội Công nghiệp Công nghệ Máy tính (CompTIA) là một hiệp hội thương mại phi lợi nhuận, cấp các chứng chỉ chuyên môn cho ngành công nghệ thông tin (CNTT). Nó được coi là một trong những hiệp hội thương mại hàng đầu của ngành công nghiệp CNTT. [2] Có trụ sở tại Downers Grove, Illinois, CompTIA cấp chứng chỉ nghề nghiệp trung lập với nhà cung cấp tại hơn 120 quốc gia. Tổ chức phát hành hơn 50 nghiên cứu ngành hàng năm để theo dõi các xu hướng và thay đổi của ngành. Hơn 2,2 triệu người đã đạt được chứng chỉ CompTIA kể từ khi hiệp hội được thành lập.</a:t>
            </a:r>
            <a:endParaRPr lang="en-US" dirty="0"/>
          </a:p>
        </p:txBody>
      </p:sp>
      <p:sp>
        <p:nvSpPr>
          <p:cNvPr id="4" name="Slide Number Placeholder 3"/>
          <p:cNvSpPr>
            <a:spLocks noGrp="1"/>
          </p:cNvSpPr>
          <p:nvPr>
            <p:ph type="sldNum" sz="quarter" idx="5"/>
          </p:nvPr>
        </p:nvSpPr>
        <p:spPr/>
        <p:txBody>
          <a:bodyPr/>
          <a:lstStyle/>
          <a:p>
            <a:fld id="{74ACD542-D668-4AB4-8FCF-4C06A32631E3}" type="slidenum">
              <a:rPr lang="vi-VN" smtClean="0"/>
              <a:t>3</a:t>
            </a:fld>
            <a:endParaRPr lang="vi-VN"/>
          </a:p>
        </p:txBody>
      </p:sp>
    </p:spTree>
    <p:extLst>
      <p:ext uri="{BB962C8B-B14F-4D97-AF65-F5344CB8AC3E}">
        <p14:creationId xmlns:p14="http://schemas.microsoft.com/office/powerpoint/2010/main" val="708295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33</a:t>
            </a:fld>
            <a:endParaRPr lang="vi-VN"/>
          </a:p>
        </p:txBody>
      </p:sp>
    </p:spTree>
    <p:extLst>
      <p:ext uri="{BB962C8B-B14F-4D97-AF65-F5344CB8AC3E}">
        <p14:creationId xmlns:p14="http://schemas.microsoft.com/office/powerpoint/2010/main" val="1185683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34</a:t>
            </a:fld>
            <a:endParaRPr lang="vi-VN"/>
          </a:p>
        </p:txBody>
      </p:sp>
    </p:spTree>
    <p:extLst>
      <p:ext uri="{BB962C8B-B14F-4D97-AF65-F5344CB8AC3E}">
        <p14:creationId xmlns:p14="http://schemas.microsoft.com/office/powerpoint/2010/main" val="682763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35</a:t>
            </a:fld>
            <a:endParaRPr lang="vi-VN"/>
          </a:p>
        </p:txBody>
      </p:sp>
    </p:spTree>
    <p:extLst>
      <p:ext uri="{BB962C8B-B14F-4D97-AF65-F5344CB8AC3E}">
        <p14:creationId xmlns:p14="http://schemas.microsoft.com/office/powerpoint/2010/main" val="4154813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40</a:t>
            </a:fld>
            <a:endParaRPr lang="vi-VN"/>
          </a:p>
        </p:txBody>
      </p:sp>
    </p:spTree>
    <p:extLst>
      <p:ext uri="{BB962C8B-B14F-4D97-AF65-F5344CB8AC3E}">
        <p14:creationId xmlns:p14="http://schemas.microsoft.com/office/powerpoint/2010/main" val="4075808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55</a:t>
            </a:fld>
            <a:endParaRPr lang="vi-VN"/>
          </a:p>
        </p:txBody>
      </p:sp>
    </p:spTree>
    <p:extLst>
      <p:ext uri="{BB962C8B-B14F-4D97-AF65-F5344CB8AC3E}">
        <p14:creationId xmlns:p14="http://schemas.microsoft.com/office/powerpoint/2010/main" val="1306614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300" dirty="0"/>
              <a:t>Một ví dụ điển hình cho IoT là tủ lạnh thông minh, nó có thể là một chiếc tủ lạnh bình thường nhưng có gắn thêm các cảm biến bên trong giúp kiểm tra được số lượng các loại thực phẩm có trong tủ lạnh, cảm biến nhiệt độ, cảm biến phát hiện mở cửa,…và các thông tin này được đưa lên internet. Với một danh mục thực phẩm được thiết lập trước bởi người dùng, khi mà một trong các loại thực phẩm đó sắp hết thì nó sẽ thông báo ngay cho chủ nhân nó biết rằng cần phải bổ sung gấp, thậm chí nếu các loại sản phẩm được gắn mã ID thì nó sẽ tự động trực tiếp gửi thông báo cần nhập hàng đến siêu thị và nhân viên siêu thị sẽ gửi loại thực phẩm đó đến tận nhà. </a:t>
            </a:r>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9</a:t>
            </a:fld>
            <a:endParaRPr lang="vi-VN"/>
          </a:p>
        </p:txBody>
      </p:sp>
    </p:spTree>
    <p:extLst>
      <p:ext uri="{BB962C8B-B14F-4D97-AF65-F5344CB8AC3E}">
        <p14:creationId xmlns:p14="http://schemas.microsoft.com/office/powerpoint/2010/main" val="374393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là một dạng phần mềm chạy trên Web có thể truy cập từ xa (máy tính, smartphone, ..) mà bạn sẽ trả tiền hàng tháng. </a:t>
            </a:r>
          </a:p>
          <a:p>
            <a:r>
              <a:rPr lang="vi-VN" dirty="0"/>
              <a:t>Thường gặp nhất là Hệ thống quản lý quan hệ khách hàng (Customre Relationship Management – CRM), hệ thống Email Marketing, hệ thống quản trị nội dung (Content Management System – CMS), hệ thống HelpDesk, v.v… Thông thường những dịch vụ này sẽ được “nằm trên mây” (on the Cloud), tức là đưa vận hành và lưu trữ trực tiếp từ điện toán đám mây (Cloud Computing).</a:t>
            </a:r>
          </a:p>
        </p:txBody>
      </p:sp>
      <p:sp>
        <p:nvSpPr>
          <p:cNvPr id="4" name="Slide Number Placeholder 3"/>
          <p:cNvSpPr>
            <a:spLocks noGrp="1"/>
          </p:cNvSpPr>
          <p:nvPr>
            <p:ph type="sldNum" sz="quarter" idx="10"/>
          </p:nvPr>
        </p:nvSpPr>
        <p:spPr/>
        <p:txBody>
          <a:bodyPr/>
          <a:lstStyle/>
          <a:p>
            <a:fld id="{74ACD542-D668-4AB4-8FCF-4C06A32631E3}" type="slidenum">
              <a:rPr lang="vi-VN" smtClean="0"/>
              <a:t>10</a:t>
            </a:fld>
            <a:endParaRPr lang="vi-VN"/>
          </a:p>
        </p:txBody>
      </p:sp>
    </p:spTree>
    <p:extLst>
      <p:ext uri="{BB962C8B-B14F-4D97-AF65-F5344CB8AC3E}">
        <p14:creationId xmlns:p14="http://schemas.microsoft.com/office/powerpoint/2010/main" val="382863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24</a:t>
            </a:fld>
            <a:endParaRPr lang="vi-VN"/>
          </a:p>
        </p:txBody>
      </p:sp>
    </p:spTree>
    <p:extLst>
      <p:ext uri="{BB962C8B-B14F-4D97-AF65-F5344CB8AC3E}">
        <p14:creationId xmlns:p14="http://schemas.microsoft.com/office/powerpoint/2010/main" val="74201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25</a:t>
            </a:fld>
            <a:endParaRPr lang="vi-VN"/>
          </a:p>
        </p:txBody>
      </p:sp>
    </p:spTree>
    <p:extLst>
      <p:ext uri="{BB962C8B-B14F-4D97-AF65-F5344CB8AC3E}">
        <p14:creationId xmlns:p14="http://schemas.microsoft.com/office/powerpoint/2010/main" val="124025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26</a:t>
            </a:fld>
            <a:endParaRPr lang="vi-VN"/>
          </a:p>
        </p:txBody>
      </p:sp>
    </p:spTree>
    <p:extLst>
      <p:ext uri="{BB962C8B-B14F-4D97-AF65-F5344CB8AC3E}">
        <p14:creationId xmlns:p14="http://schemas.microsoft.com/office/powerpoint/2010/main" val="331461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30</a:t>
            </a:fld>
            <a:endParaRPr lang="vi-VN"/>
          </a:p>
        </p:txBody>
      </p:sp>
    </p:spTree>
    <p:extLst>
      <p:ext uri="{BB962C8B-B14F-4D97-AF65-F5344CB8AC3E}">
        <p14:creationId xmlns:p14="http://schemas.microsoft.com/office/powerpoint/2010/main" val="2523620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31</a:t>
            </a:fld>
            <a:endParaRPr lang="vi-VN"/>
          </a:p>
        </p:txBody>
      </p:sp>
    </p:spTree>
    <p:extLst>
      <p:ext uri="{BB962C8B-B14F-4D97-AF65-F5344CB8AC3E}">
        <p14:creationId xmlns:p14="http://schemas.microsoft.com/office/powerpoint/2010/main" val="1054257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74ACD542-D668-4AB4-8FCF-4C06A32631E3}" type="slidenum">
              <a:rPr lang="vi-VN" smtClean="0"/>
              <a:t>32</a:t>
            </a:fld>
            <a:endParaRPr lang="vi-VN"/>
          </a:p>
        </p:txBody>
      </p:sp>
    </p:spTree>
    <p:extLst>
      <p:ext uri="{BB962C8B-B14F-4D97-AF65-F5344CB8AC3E}">
        <p14:creationId xmlns:p14="http://schemas.microsoft.com/office/powerpoint/2010/main" val="2441190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gray">
          <a:xfrm>
            <a:off x="609601" y="1371600"/>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a:latin typeface="Tahoma" panose="020B0604030504040204" pitchFamily="34" charset="0"/>
              <a:ea typeface="MS PGothic" panose="020B0600070205080204" pitchFamily="34" charset="-128"/>
            </a:endParaRPr>
          </a:p>
        </p:txBody>
      </p:sp>
      <p:pic>
        <p:nvPicPr>
          <p:cNvPr id="5" name="Picture 8" descr="8eCarthage-1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25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logo_HU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152401"/>
            <a:ext cx="21844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ctrTitle"/>
          </p:nvPr>
        </p:nvSpPr>
        <p:spPr>
          <a:xfrm>
            <a:off x="914400" y="2133601"/>
            <a:ext cx="10363200" cy="1470025"/>
          </a:xfrm>
        </p:spPr>
        <p:txBody>
          <a:bodyPr/>
          <a:lstStyle>
            <a:lvl1pPr marL="0" indent="0">
              <a:defRPr/>
            </a:lvl1pPr>
          </a:lstStyle>
          <a:p>
            <a:pPr lvl="0"/>
            <a:r>
              <a:rPr lang="en-US" altLang="vi-VN" noProof="0"/>
              <a:t>Click to edit Master title style</a:t>
            </a:r>
          </a:p>
        </p:txBody>
      </p:sp>
      <p:sp>
        <p:nvSpPr>
          <p:cNvPr id="5124" name="Rectangle 4"/>
          <p:cNvSpPr>
            <a:spLocks noGrp="1" noChangeArrowheads="1"/>
          </p:cNvSpPr>
          <p:nvPr>
            <p:ph type="subTitle" idx="1"/>
          </p:nvPr>
        </p:nvSpPr>
        <p:spPr>
          <a:xfrm>
            <a:off x="1828800" y="3886200"/>
            <a:ext cx="8534400" cy="1752600"/>
          </a:xfrm>
        </p:spPr>
        <p:txBody>
          <a:bodyPr/>
          <a:lstStyle>
            <a:lvl1pPr marL="0" indent="0" algn="ctr">
              <a:buFont typeface="Arial" panose="020B0604020202020204" pitchFamily="34" charset="0"/>
              <a:buNone/>
              <a:defRPr/>
            </a:lvl1pPr>
          </a:lstStyle>
          <a:p>
            <a:pPr lvl="0"/>
            <a:r>
              <a:rPr lang="en-US" altLang="vi-VN" noProof="0"/>
              <a:t>Click to edit Master subtitle style</a:t>
            </a:r>
          </a:p>
        </p:txBody>
      </p:sp>
      <p:sp>
        <p:nvSpPr>
          <p:cNvPr id="7" name="Rectangle 5"/>
          <p:cNvSpPr>
            <a:spLocks noGrp="1" noChangeArrowheads="1"/>
          </p:cNvSpPr>
          <p:nvPr>
            <p:ph type="dt" sz="half" idx="10"/>
          </p:nvPr>
        </p:nvSpPr>
        <p:spPr>
          <a:xfrm>
            <a:off x="609600" y="6245225"/>
            <a:ext cx="2844800" cy="476250"/>
          </a:xfrm>
        </p:spPr>
        <p:txBody>
          <a:bodyPr/>
          <a:lstStyle>
            <a:lvl1pPr>
              <a:defRPr/>
            </a:lvl1pPr>
          </a:lstStyle>
          <a:p>
            <a:fld id="{4A223A49-576C-4F33-8D09-C34EC462E8D7}" type="datetimeFigureOut">
              <a:rPr lang="vi-VN" smtClean="0"/>
              <a:t>02/12/2020</a:t>
            </a:fld>
            <a:endParaRPr lang="vi-VN"/>
          </a:p>
        </p:txBody>
      </p:sp>
      <p:sp>
        <p:nvSpPr>
          <p:cNvPr id="8" name="Rectangle 6"/>
          <p:cNvSpPr>
            <a:spLocks noGrp="1" noChangeArrowheads="1"/>
          </p:cNvSpPr>
          <p:nvPr>
            <p:ph type="ftr" sz="quarter" idx="11"/>
          </p:nvPr>
        </p:nvSpPr>
        <p:spPr>
          <a:xfrm>
            <a:off x="4165600" y="6245225"/>
            <a:ext cx="3860800" cy="476250"/>
          </a:xfrm>
        </p:spPr>
        <p:txBody>
          <a:bodyPr/>
          <a:lstStyle>
            <a:lvl1pPr>
              <a:defRPr/>
            </a:lvl1pPr>
          </a:lstStyle>
          <a:p>
            <a:endParaRPr lang="vi-VN"/>
          </a:p>
        </p:txBody>
      </p:sp>
      <p:sp>
        <p:nvSpPr>
          <p:cNvPr id="9" name="Rectangle 7"/>
          <p:cNvSpPr>
            <a:spLocks noGrp="1" noChangeArrowheads="1"/>
          </p:cNvSpPr>
          <p:nvPr>
            <p:ph type="sldNum" sz="quarter" idx="12"/>
          </p:nvPr>
        </p:nvSpPr>
        <p:spPr>
          <a:xfrm>
            <a:off x="8737600" y="6245225"/>
            <a:ext cx="2844800" cy="476250"/>
          </a:xfrm>
        </p:spPr>
        <p:txBody>
          <a:bodyPr/>
          <a:lstStyle>
            <a:lvl1pPr>
              <a:defRPr/>
            </a:lvl1pPr>
          </a:lstStyle>
          <a:p>
            <a:fld id="{C92212E1-3EA1-4DD8-850D-CB75E1DE0B61}" type="slidenum">
              <a:rPr lang="vi-VN" smtClean="0"/>
              <a:t>‹#›</a:t>
            </a:fld>
            <a:endParaRPr lang="vi-VN"/>
          </a:p>
        </p:txBody>
      </p:sp>
    </p:spTree>
    <p:extLst>
      <p:ext uri="{BB962C8B-B14F-4D97-AF65-F5344CB8AC3E}">
        <p14:creationId xmlns:p14="http://schemas.microsoft.com/office/powerpoint/2010/main" val="177035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5"/>
          <p:cNvSpPr>
            <a:spLocks noGrp="1" noChangeArrowheads="1"/>
          </p:cNvSpPr>
          <p:nvPr>
            <p:ph type="dt" sz="half" idx="10"/>
          </p:nvPr>
        </p:nvSpPr>
        <p:spPr>
          <a:ln/>
        </p:spPr>
        <p:txBody>
          <a:bodyPr/>
          <a:lstStyle>
            <a:lvl1pPr>
              <a:defRPr/>
            </a:lvl1pPr>
          </a:lstStyle>
          <a:p>
            <a:fld id="{4A223A49-576C-4F33-8D09-C34EC462E8D7}" type="datetimeFigureOut">
              <a:rPr lang="vi-VN" smtClean="0"/>
              <a:t>02/12/2020</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C92212E1-3EA1-4DD8-850D-CB75E1DE0B61}" type="slidenum">
              <a:rPr lang="vi-VN" smtClean="0"/>
              <a:t>‹#›</a:t>
            </a:fld>
            <a:endParaRPr lang="vi-VN"/>
          </a:p>
        </p:txBody>
      </p:sp>
    </p:spTree>
    <p:extLst>
      <p:ext uri="{BB962C8B-B14F-4D97-AF65-F5344CB8AC3E}">
        <p14:creationId xmlns:p14="http://schemas.microsoft.com/office/powerpoint/2010/main" val="1562095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28600"/>
            <a:ext cx="2743200" cy="5918200"/>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914400" y="228600"/>
            <a:ext cx="8026400" cy="591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5"/>
          <p:cNvSpPr>
            <a:spLocks noGrp="1" noChangeArrowheads="1"/>
          </p:cNvSpPr>
          <p:nvPr>
            <p:ph type="dt" sz="half" idx="10"/>
          </p:nvPr>
        </p:nvSpPr>
        <p:spPr>
          <a:ln/>
        </p:spPr>
        <p:txBody>
          <a:bodyPr/>
          <a:lstStyle>
            <a:lvl1pPr>
              <a:defRPr/>
            </a:lvl1pPr>
          </a:lstStyle>
          <a:p>
            <a:fld id="{4A223A49-576C-4F33-8D09-C34EC462E8D7}" type="datetimeFigureOut">
              <a:rPr lang="vi-VN" smtClean="0"/>
              <a:t>02/12/2020</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C92212E1-3EA1-4DD8-850D-CB75E1DE0B61}" type="slidenum">
              <a:rPr lang="vi-VN" smtClean="0"/>
              <a:t>‹#›</a:t>
            </a:fld>
            <a:endParaRPr lang="vi-VN"/>
          </a:p>
        </p:txBody>
      </p:sp>
    </p:spTree>
    <p:extLst>
      <p:ext uri="{BB962C8B-B14F-4D97-AF65-F5344CB8AC3E}">
        <p14:creationId xmlns:p14="http://schemas.microsoft.com/office/powerpoint/2010/main" val="2136741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Tree>
    <p:extLst>
      <p:ext uri="{BB962C8B-B14F-4D97-AF65-F5344CB8AC3E}">
        <p14:creationId xmlns:p14="http://schemas.microsoft.com/office/powerpoint/2010/main" val="647294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177614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739152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743326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776299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Tree>
    <p:extLst>
      <p:ext uri="{BB962C8B-B14F-4D97-AF65-F5344CB8AC3E}">
        <p14:creationId xmlns:p14="http://schemas.microsoft.com/office/powerpoint/2010/main" val="301585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69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dirty="0"/>
          </a:p>
        </p:txBody>
      </p:sp>
      <p:sp>
        <p:nvSpPr>
          <p:cNvPr id="4" name="Rectangle 5"/>
          <p:cNvSpPr>
            <a:spLocks noGrp="1" noChangeArrowheads="1"/>
          </p:cNvSpPr>
          <p:nvPr>
            <p:ph type="dt" sz="half" idx="10"/>
          </p:nvPr>
        </p:nvSpPr>
        <p:spPr>
          <a:ln/>
        </p:spPr>
        <p:txBody>
          <a:bodyPr/>
          <a:lstStyle>
            <a:lvl1pPr>
              <a:defRPr/>
            </a:lvl1pPr>
          </a:lstStyle>
          <a:p>
            <a:fld id="{4A223A49-576C-4F33-8D09-C34EC462E8D7}" type="datetimeFigureOut">
              <a:rPr lang="vi-VN" smtClean="0"/>
              <a:t>02/12/2020</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C92212E1-3EA1-4DD8-850D-CB75E1DE0B61}" type="slidenum">
              <a:rPr lang="vi-VN" smtClean="0"/>
              <a:t>‹#›</a:t>
            </a:fld>
            <a:endParaRPr lang="vi-VN"/>
          </a:p>
        </p:txBody>
      </p:sp>
    </p:spTree>
    <p:extLst>
      <p:ext uri="{BB962C8B-B14F-4D97-AF65-F5344CB8AC3E}">
        <p14:creationId xmlns:p14="http://schemas.microsoft.com/office/powerpoint/2010/main" val="286712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tmplLst>
          <p:tmpl lvl="1">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vi-VN"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06574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6884679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508260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fld id="{4A223A49-576C-4F33-8D09-C34EC462E8D7}" type="datetimeFigureOut">
              <a:rPr lang="vi-VN" smtClean="0"/>
              <a:t>02/12/2020</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C92212E1-3EA1-4DD8-850D-CB75E1DE0B61}" type="slidenum">
              <a:rPr lang="vi-VN" smtClean="0"/>
              <a:t>‹#›</a:t>
            </a:fld>
            <a:endParaRPr lang="vi-VN"/>
          </a:p>
        </p:txBody>
      </p:sp>
    </p:spTree>
    <p:extLst>
      <p:ext uri="{BB962C8B-B14F-4D97-AF65-F5344CB8AC3E}">
        <p14:creationId xmlns:p14="http://schemas.microsoft.com/office/powerpoint/2010/main" val="1396070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1117600" y="1219200"/>
            <a:ext cx="5181600" cy="492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502400" y="1219200"/>
            <a:ext cx="5181600" cy="492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Rectangle 5"/>
          <p:cNvSpPr>
            <a:spLocks noGrp="1" noChangeArrowheads="1"/>
          </p:cNvSpPr>
          <p:nvPr>
            <p:ph type="dt" sz="half" idx="10"/>
          </p:nvPr>
        </p:nvSpPr>
        <p:spPr>
          <a:ln/>
        </p:spPr>
        <p:txBody>
          <a:bodyPr/>
          <a:lstStyle>
            <a:lvl1pPr>
              <a:defRPr/>
            </a:lvl1pPr>
          </a:lstStyle>
          <a:p>
            <a:fld id="{4A223A49-576C-4F33-8D09-C34EC462E8D7}" type="datetimeFigureOut">
              <a:rPr lang="vi-VN" smtClean="0"/>
              <a:t>02/12/2020</a:t>
            </a:fld>
            <a:endParaRPr lang="vi-VN"/>
          </a:p>
        </p:txBody>
      </p:sp>
      <p:sp>
        <p:nvSpPr>
          <p:cNvPr id="6" name="Rectangle 6"/>
          <p:cNvSpPr>
            <a:spLocks noGrp="1" noChangeArrowheads="1"/>
          </p:cNvSpPr>
          <p:nvPr>
            <p:ph type="ftr" sz="quarter" idx="11"/>
          </p:nvPr>
        </p:nvSpPr>
        <p:spPr>
          <a:ln/>
        </p:spPr>
        <p:txBody>
          <a:bodyPr/>
          <a:lstStyle>
            <a:lvl1pPr>
              <a:defRPr/>
            </a:lvl1pPr>
          </a:lstStyle>
          <a:p>
            <a:endParaRPr lang="vi-VN"/>
          </a:p>
        </p:txBody>
      </p:sp>
      <p:sp>
        <p:nvSpPr>
          <p:cNvPr id="7" name="Rectangle 7"/>
          <p:cNvSpPr>
            <a:spLocks noGrp="1" noChangeArrowheads="1"/>
          </p:cNvSpPr>
          <p:nvPr>
            <p:ph type="sldNum" sz="quarter" idx="12"/>
          </p:nvPr>
        </p:nvSpPr>
        <p:spPr>
          <a:ln/>
        </p:spPr>
        <p:txBody>
          <a:bodyPr/>
          <a:lstStyle>
            <a:lvl1pPr>
              <a:defRPr/>
            </a:lvl1pPr>
          </a:lstStyle>
          <a:p>
            <a:fld id="{C92212E1-3EA1-4DD8-850D-CB75E1DE0B61}" type="slidenum">
              <a:rPr lang="vi-VN" smtClean="0"/>
              <a:t>‹#›</a:t>
            </a:fld>
            <a:endParaRPr lang="vi-VN"/>
          </a:p>
        </p:txBody>
      </p:sp>
    </p:spTree>
    <p:extLst>
      <p:ext uri="{BB962C8B-B14F-4D97-AF65-F5344CB8AC3E}">
        <p14:creationId xmlns:p14="http://schemas.microsoft.com/office/powerpoint/2010/main" val="158950478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5"/>
          <p:cNvSpPr>
            <a:spLocks noGrp="1" noChangeArrowheads="1"/>
          </p:cNvSpPr>
          <p:nvPr>
            <p:ph type="dt" sz="half" idx="10"/>
          </p:nvPr>
        </p:nvSpPr>
        <p:spPr>
          <a:ln/>
        </p:spPr>
        <p:txBody>
          <a:bodyPr/>
          <a:lstStyle>
            <a:lvl1pPr>
              <a:defRPr/>
            </a:lvl1pPr>
          </a:lstStyle>
          <a:p>
            <a:fld id="{4A223A49-576C-4F33-8D09-C34EC462E8D7}" type="datetimeFigureOut">
              <a:rPr lang="vi-VN" smtClean="0"/>
              <a:t>02/12/2020</a:t>
            </a:fld>
            <a:endParaRPr lang="vi-VN"/>
          </a:p>
        </p:txBody>
      </p:sp>
      <p:sp>
        <p:nvSpPr>
          <p:cNvPr id="8" name="Rectangle 6"/>
          <p:cNvSpPr>
            <a:spLocks noGrp="1" noChangeArrowheads="1"/>
          </p:cNvSpPr>
          <p:nvPr>
            <p:ph type="ftr" sz="quarter" idx="11"/>
          </p:nvPr>
        </p:nvSpPr>
        <p:spPr>
          <a:ln/>
        </p:spPr>
        <p:txBody>
          <a:bodyPr/>
          <a:lstStyle>
            <a:lvl1pPr>
              <a:defRPr/>
            </a:lvl1pPr>
          </a:lstStyle>
          <a:p>
            <a:endParaRPr lang="vi-VN"/>
          </a:p>
        </p:txBody>
      </p:sp>
      <p:sp>
        <p:nvSpPr>
          <p:cNvPr id="9" name="Rectangle 7"/>
          <p:cNvSpPr>
            <a:spLocks noGrp="1" noChangeArrowheads="1"/>
          </p:cNvSpPr>
          <p:nvPr>
            <p:ph type="sldNum" sz="quarter" idx="12"/>
          </p:nvPr>
        </p:nvSpPr>
        <p:spPr>
          <a:ln/>
        </p:spPr>
        <p:txBody>
          <a:bodyPr/>
          <a:lstStyle>
            <a:lvl1pPr>
              <a:defRPr/>
            </a:lvl1pPr>
          </a:lstStyle>
          <a:p>
            <a:fld id="{C92212E1-3EA1-4DD8-850D-CB75E1DE0B61}" type="slidenum">
              <a:rPr lang="vi-VN" smtClean="0"/>
              <a:t>‹#›</a:t>
            </a:fld>
            <a:endParaRPr lang="vi-VN"/>
          </a:p>
        </p:txBody>
      </p:sp>
    </p:spTree>
    <p:extLst>
      <p:ext uri="{BB962C8B-B14F-4D97-AF65-F5344CB8AC3E}">
        <p14:creationId xmlns:p14="http://schemas.microsoft.com/office/powerpoint/2010/main" val="8293344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5"/>
          <p:cNvSpPr>
            <a:spLocks noGrp="1" noChangeArrowheads="1"/>
          </p:cNvSpPr>
          <p:nvPr>
            <p:ph type="dt" sz="half" idx="10"/>
          </p:nvPr>
        </p:nvSpPr>
        <p:spPr>
          <a:ln/>
        </p:spPr>
        <p:txBody>
          <a:bodyPr/>
          <a:lstStyle>
            <a:lvl1pPr>
              <a:defRPr/>
            </a:lvl1pPr>
          </a:lstStyle>
          <a:p>
            <a:fld id="{4A223A49-576C-4F33-8D09-C34EC462E8D7}" type="datetimeFigureOut">
              <a:rPr lang="vi-VN" smtClean="0"/>
              <a:t>02/12/2020</a:t>
            </a:fld>
            <a:endParaRPr lang="vi-VN"/>
          </a:p>
        </p:txBody>
      </p:sp>
      <p:sp>
        <p:nvSpPr>
          <p:cNvPr id="4" name="Rectangle 6"/>
          <p:cNvSpPr>
            <a:spLocks noGrp="1" noChangeArrowheads="1"/>
          </p:cNvSpPr>
          <p:nvPr>
            <p:ph type="ftr" sz="quarter" idx="11"/>
          </p:nvPr>
        </p:nvSpPr>
        <p:spPr>
          <a:ln/>
        </p:spPr>
        <p:txBody>
          <a:bodyPr/>
          <a:lstStyle>
            <a:lvl1pPr>
              <a:defRPr/>
            </a:lvl1pPr>
          </a:lstStyle>
          <a:p>
            <a:endParaRPr lang="vi-VN"/>
          </a:p>
        </p:txBody>
      </p:sp>
      <p:sp>
        <p:nvSpPr>
          <p:cNvPr id="5" name="Rectangle 7"/>
          <p:cNvSpPr>
            <a:spLocks noGrp="1" noChangeArrowheads="1"/>
          </p:cNvSpPr>
          <p:nvPr>
            <p:ph type="sldNum" sz="quarter" idx="12"/>
          </p:nvPr>
        </p:nvSpPr>
        <p:spPr>
          <a:ln/>
        </p:spPr>
        <p:txBody>
          <a:bodyPr/>
          <a:lstStyle>
            <a:lvl1pPr>
              <a:defRPr/>
            </a:lvl1pPr>
          </a:lstStyle>
          <a:p>
            <a:fld id="{C92212E1-3EA1-4DD8-850D-CB75E1DE0B61}" type="slidenum">
              <a:rPr lang="vi-VN" smtClean="0"/>
              <a:t>‹#›</a:t>
            </a:fld>
            <a:endParaRPr lang="vi-VN"/>
          </a:p>
        </p:txBody>
      </p:sp>
    </p:spTree>
    <p:extLst>
      <p:ext uri="{BB962C8B-B14F-4D97-AF65-F5344CB8AC3E}">
        <p14:creationId xmlns:p14="http://schemas.microsoft.com/office/powerpoint/2010/main" val="250509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fld id="{4A223A49-576C-4F33-8D09-C34EC462E8D7}" type="datetimeFigureOut">
              <a:rPr lang="vi-VN" smtClean="0"/>
              <a:t>02/12/2020</a:t>
            </a:fld>
            <a:endParaRPr lang="vi-VN"/>
          </a:p>
        </p:txBody>
      </p:sp>
      <p:sp>
        <p:nvSpPr>
          <p:cNvPr id="3" name="Rectangle 6"/>
          <p:cNvSpPr>
            <a:spLocks noGrp="1" noChangeArrowheads="1"/>
          </p:cNvSpPr>
          <p:nvPr>
            <p:ph type="ftr" sz="quarter" idx="11"/>
          </p:nvPr>
        </p:nvSpPr>
        <p:spPr>
          <a:ln/>
        </p:spPr>
        <p:txBody>
          <a:bodyPr/>
          <a:lstStyle>
            <a:lvl1pPr>
              <a:defRPr/>
            </a:lvl1pPr>
          </a:lstStyle>
          <a:p>
            <a:endParaRPr lang="vi-VN"/>
          </a:p>
        </p:txBody>
      </p:sp>
      <p:sp>
        <p:nvSpPr>
          <p:cNvPr id="4" name="Rectangle 7"/>
          <p:cNvSpPr>
            <a:spLocks noGrp="1" noChangeArrowheads="1"/>
          </p:cNvSpPr>
          <p:nvPr>
            <p:ph type="sldNum" sz="quarter" idx="12"/>
          </p:nvPr>
        </p:nvSpPr>
        <p:spPr>
          <a:ln/>
        </p:spPr>
        <p:txBody>
          <a:bodyPr/>
          <a:lstStyle>
            <a:lvl1pPr>
              <a:defRPr/>
            </a:lvl1pPr>
          </a:lstStyle>
          <a:p>
            <a:fld id="{C92212E1-3EA1-4DD8-850D-CB75E1DE0B61}" type="slidenum">
              <a:rPr lang="vi-VN" smtClean="0"/>
              <a:t>‹#›</a:t>
            </a:fld>
            <a:endParaRPr lang="vi-VN"/>
          </a:p>
        </p:txBody>
      </p:sp>
    </p:spTree>
    <p:extLst>
      <p:ext uri="{BB962C8B-B14F-4D97-AF65-F5344CB8AC3E}">
        <p14:creationId xmlns:p14="http://schemas.microsoft.com/office/powerpoint/2010/main" val="497943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fld id="{4A223A49-576C-4F33-8D09-C34EC462E8D7}" type="datetimeFigureOut">
              <a:rPr lang="vi-VN" smtClean="0"/>
              <a:t>02/12/2020</a:t>
            </a:fld>
            <a:endParaRPr lang="vi-VN"/>
          </a:p>
        </p:txBody>
      </p:sp>
      <p:sp>
        <p:nvSpPr>
          <p:cNvPr id="6" name="Rectangle 6"/>
          <p:cNvSpPr>
            <a:spLocks noGrp="1" noChangeArrowheads="1"/>
          </p:cNvSpPr>
          <p:nvPr>
            <p:ph type="ftr" sz="quarter" idx="11"/>
          </p:nvPr>
        </p:nvSpPr>
        <p:spPr>
          <a:ln/>
        </p:spPr>
        <p:txBody>
          <a:bodyPr/>
          <a:lstStyle>
            <a:lvl1pPr>
              <a:defRPr/>
            </a:lvl1pPr>
          </a:lstStyle>
          <a:p>
            <a:endParaRPr lang="vi-VN"/>
          </a:p>
        </p:txBody>
      </p:sp>
      <p:sp>
        <p:nvSpPr>
          <p:cNvPr id="7" name="Rectangle 7"/>
          <p:cNvSpPr>
            <a:spLocks noGrp="1" noChangeArrowheads="1"/>
          </p:cNvSpPr>
          <p:nvPr>
            <p:ph type="sldNum" sz="quarter" idx="12"/>
          </p:nvPr>
        </p:nvSpPr>
        <p:spPr>
          <a:ln/>
        </p:spPr>
        <p:txBody>
          <a:bodyPr/>
          <a:lstStyle>
            <a:lvl1pPr>
              <a:defRPr/>
            </a:lvl1pPr>
          </a:lstStyle>
          <a:p>
            <a:fld id="{C92212E1-3EA1-4DD8-850D-CB75E1DE0B61}" type="slidenum">
              <a:rPr lang="vi-VN" smtClean="0"/>
              <a:t>‹#›</a:t>
            </a:fld>
            <a:endParaRPr lang="vi-VN"/>
          </a:p>
        </p:txBody>
      </p:sp>
    </p:spTree>
    <p:extLst>
      <p:ext uri="{BB962C8B-B14F-4D97-AF65-F5344CB8AC3E}">
        <p14:creationId xmlns:p14="http://schemas.microsoft.com/office/powerpoint/2010/main" val="12785337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vi-VN"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fld id="{4A223A49-576C-4F33-8D09-C34EC462E8D7}" type="datetimeFigureOut">
              <a:rPr lang="vi-VN" smtClean="0"/>
              <a:t>02/12/2020</a:t>
            </a:fld>
            <a:endParaRPr lang="vi-VN"/>
          </a:p>
        </p:txBody>
      </p:sp>
      <p:sp>
        <p:nvSpPr>
          <p:cNvPr id="6" name="Rectangle 6"/>
          <p:cNvSpPr>
            <a:spLocks noGrp="1" noChangeArrowheads="1"/>
          </p:cNvSpPr>
          <p:nvPr>
            <p:ph type="ftr" sz="quarter" idx="11"/>
          </p:nvPr>
        </p:nvSpPr>
        <p:spPr>
          <a:ln/>
        </p:spPr>
        <p:txBody>
          <a:bodyPr/>
          <a:lstStyle>
            <a:lvl1pPr>
              <a:defRPr/>
            </a:lvl1pPr>
          </a:lstStyle>
          <a:p>
            <a:endParaRPr lang="vi-VN"/>
          </a:p>
        </p:txBody>
      </p:sp>
      <p:sp>
        <p:nvSpPr>
          <p:cNvPr id="7" name="Rectangle 7"/>
          <p:cNvSpPr>
            <a:spLocks noGrp="1" noChangeArrowheads="1"/>
          </p:cNvSpPr>
          <p:nvPr>
            <p:ph type="sldNum" sz="quarter" idx="12"/>
          </p:nvPr>
        </p:nvSpPr>
        <p:spPr>
          <a:ln/>
        </p:spPr>
        <p:txBody>
          <a:bodyPr/>
          <a:lstStyle>
            <a:lvl1pPr>
              <a:defRPr/>
            </a:lvl1pPr>
          </a:lstStyle>
          <a:p>
            <a:fld id="{C92212E1-3EA1-4DD8-850D-CB75E1DE0B61}" type="slidenum">
              <a:rPr lang="vi-VN" smtClean="0"/>
              <a:t>‹#›</a:t>
            </a:fld>
            <a:endParaRPr lang="vi-VN"/>
          </a:p>
        </p:txBody>
      </p:sp>
    </p:spTree>
    <p:extLst>
      <p:ext uri="{BB962C8B-B14F-4D97-AF65-F5344CB8AC3E}">
        <p14:creationId xmlns:p14="http://schemas.microsoft.com/office/powerpoint/2010/main" val="485123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ChangeArrowheads="1"/>
          </p:cNvSpPr>
          <p:nvPr/>
        </p:nvSpPr>
        <p:spPr bwMode="gray">
          <a:xfrm>
            <a:off x="918634" y="990600"/>
            <a:ext cx="10968567" cy="7620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a:latin typeface="Tahoma" panose="020B0604030504040204" pitchFamily="34" charset="0"/>
              <a:ea typeface="MS PGothic" panose="020B0600070205080204" pitchFamily="34" charset="-128"/>
            </a:endParaRPr>
          </a:p>
        </p:txBody>
      </p:sp>
      <p:sp>
        <p:nvSpPr>
          <p:cNvPr id="4099" name="Rectangle 3"/>
          <p:cNvSpPr>
            <a:spLocks noGrp="1" noChangeArrowheads="1"/>
          </p:cNvSpPr>
          <p:nvPr>
            <p:ph type="title"/>
          </p:nvPr>
        </p:nvSpPr>
        <p:spPr bwMode="auto">
          <a:xfrm>
            <a:off x="914400" y="228600"/>
            <a:ext cx="10972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Click to edit Master title style</a:t>
            </a:r>
          </a:p>
        </p:txBody>
      </p:sp>
      <p:sp>
        <p:nvSpPr>
          <p:cNvPr id="4100" name="Rectangle 4"/>
          <p:cNvSpPr>
            <a:spLocks noGrp="1" noChangeArrowheads="1"/>
          </p:cNvSpPr>
          <p:nvPr>
            <p:ph type="body" idx="1"/>
          </p:nvPr>
        </p:nvSpPr>
        <p:spPr bwMode="auto">
          <a:xfrm>
            <a:off x="1117600" y="1219200"/>
            <a:ext cx="105664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Click to 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163845" name="Rectangle 5"/>
          <p:cNvSpPr>
            <a:spLocks noGrp="1" noChangeArrowheads="1"/>
          </p:cNvSpPr>
          <p:nvPr>
            <p:ph type="dt" sz="half" idx="2"/>
          </p:nvPr>
        </p:nvSpPr>
        <p:spPr bwMode="auto">
          <a:xfrm>
            <a:off x="1219200" y="6324600"/>
            <a:ext cx="8534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latin typeface="Tahoma" panose="020B0604030504040204" pitchFamily="34" charset="0"/>
                <a:ea typeface="MS PGothic" panose="020B0600070205080204" pitchFamily="34" charset="-128"/>
                <a:cs typeface="Arial" panose="020B0604020202020204" pitchFamily="34" charset="0"/>
              </a:defRPr>
            </a:lvl1pPr>
          </a:lstStyle>
          <a:p>
            <a:fld id="{4A223A49-576C-4F33-8D09-C34EC462E8D7}" type="datetimeFigureOut">
              <a:rPr lang="vi-VN" smtClean="0"/>
              <a:t>02/12/2020</a:t>
            </a:fld>
            <a:endParaRPr lang="vi-VN"/>
          </a:p>
        </p:txBody>
      </p:sp>
      <p:sp>
        <p:nvSpPr>
          <p:cNvPr id="163846" name="Rectangle 6"/>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800">
                <a:latin typeface="Tahoma" panose="020B0604030504040204" pitchFamily="34" charset="0"/>
                <a:ea typeface="MS PGothic" panose="020B0600070205080204" pitchFamily="34" charset="-128"/>
                <a:cs typeface="Arial" panose="020B0604020202020204" pitchFamily="34" charset="0"/>
              </a:defRPr>
            </a:lvl1pPr>
          </a:lstStyle>
          <a:p>
            <a:endParaRPr lang="vi-VN"/>
          </a:p>
        </p:txBody>
      </p:sp>
      <p:sp>
        <p:nvSpPr>
          <p:cNvPr id="163847" name="Rectangle 7"/>
          <p:cNvSpPr>
            <a:spLocks noGrp="1" noChangeArrowheads="1"/>
          </p:cNvSpPr>
          <p:nvPr>
            <p:ph type="sldNum" sz="quarter" idx="4"/>
          </p:nvPr>
        </p:nvSpPr>
        <p:spPr bwMode="auto">
          <a:xfrm>
            <a:off x="894080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ea typeface="MS PGothic" panose="020B0600070205080204" pitchFamily="34" charset="-128"/>
                <a:cs typeface="Arial" panose="020B0604020202020204" pitchFamily="34" charset="0"/>
              </a:defRPr>
            </a:lvl1pPr>
          </a:lstStyle>
          <a:p>
            <a:fld id="{C92212E1-3EA1-4DD8-850D-CB75E1DE0B61}" type="slidenum">
              <a:rPr lang="vi-VN" smtClean="0"/>
              <a:t>‹#›</a:t>
            </a:fld>
            <a:endParaRPr lang="vi-VN"/>
          </a:p>
        </p:txBody>
      </p:sp>
      <p:pic>
        <p:nvPicPr>
          <p:cNvPr id="1032" name="Picture 8" descr="8eCarthage-11.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7725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81981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685800" indent="-685800" algn="l" rtl="0" eaLnBrk="1" fontAlgn="base" hangingPunct="1">
        <a:spcBef>
          <a:spcPct val="0"/>
        </a:spcBef>
        <a:spcAft>
          <a:spcPct val="0"/>
        </a:spcAft>
        <a:defRPr sz="4000" b="1" kern="1200">
          <a:solidFill>
            <a:srgbClr val="DF1738"/>
          </a:solidFill>
          <a:effectLst>
            <a:outerShdw blurRad="38100" dist="38100" dir="2700000" algn="tl">
              <a:srgbClr val="C0C0C0"/>
            </a:outerShdw>
          </a:effectLst>
          <a:latin typeface="+mj-lt"/>
          <a:ea typeface="ＭＳ Ｐゴシック" panose="020B0600070205080204" pitchFamily="34" charset="-128"/>
          <a:cs typeface="+mj-cs"/>
        </a:defRPr>
      </a:lvl1pPr>
      <a:lvl2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2pPr>
      <a:lvl3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3pPr>
      <a:lvl4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4pPr>
      <a:lvl5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5pPr>
      <a:lvl6pPr marL="11430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6pPr>
      <a:lvl7pPr marL="16002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7pPr>
      <a:lvl8pPr marL="20574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8pPr>
      <a:lvl9pPr marL="25146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9pPr>
    </p:titleStyle>
    <p:bodyStyle>
      <a:lvl1pPr marL="342900" indent="-342900" algn="l" rtl="0" eaLnBrk="1" fontAlgn="base" hangingPunct="1">
        <a:spcBef>
          <a:spcPct val="20000"/>
        </a:spcBef>
        <a:spcAft>
          <a:spcPct val="0"/>
        </a:spcAft>
        <a:buClr>
          <a:schemeClr val="tx1"/>
        </a:buClr>
        <a:buFont typeface="Arial" panose="020B0604020202020204" pitchFamily="34" charset="0"/>
        <a:buChar char="˗"/>
        <a:defRPr sz="28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1pPr>
      <a:lvl2pPr marL="742950" indent="-285750" algn="l" rtl="0" eaLnBrk="1" fontAlgn="base" hangingPunct="1">
        <a:spcBef>
          <a:spcPct val="20000"/>
        </a:spcBef>
        <a:spcAft>
          <a:spcPct val="0"/>
        </a:spcAft>
        <a:buClr>
          <a:srgbClr val="E21738"/>
        </a:buClr>
        <a:buFont typeface="Wingdings" panose="05000000000000000000" pitchFamily="2" charset="2"/>
        <a:buChar char="§"/>
        <a:defRPr sz="24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2pPr>
      <a:lvl3pPr marL="1143000" indent="-228600" algn="l" rtl="0" eaLnBrk="1" fontAlgn="base" hangingPunct="1">
        <a:spcBef>
          <a:spcPct val="20000"/>
        </a:spcBef>
        <a:spcAft>
          <a:spcPct val="0"/>
        </a:spcAft>
        <a:buClr>
          <a:srgbClr val="98877D"/>
        </a:buClr>
        <a:buChar char="•"/>
        <a:defRPr sz="20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3pPr>
      <a:lvl4pPr marL="16002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4pPr>
      <a:lvl5pPr marL="20574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a:latin typeface="Tahoma" panose="020B0604030504040204" pitchFamily="34" charset="0"/>
              <a:ea typeface="MS PGothic" panose="020B0600070205080204" pitchFamily="34" charset="-128"/>
            </a:endParaRPr>
          </a:p>
        </p:txBody>
      </p:sp>
      <p:sp>
        <p:nvSpPr>
          <p:cNvPr id="163842" name="Rectangle 2"/>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a:latin typeface="Tahoma" panose="020B0604030504040204" pitchFamily="34" charset="0"/>
              <a:ea typeface="MS PGothic" panose="020B0600070205080204" pitchFamily="34" charset="-128"/>
            </a:endParaRPr>
          </a:p>
        </p:txBody>
      </p:sp>
      <p:pic>
        <p:nvPicPr>
          <p:cNvPr id="2052" name="Picture 8" descr="8eCarthage-11.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7725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9" descr="8eCarthage-21.jp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22401" y="457201"/>
            <a:ext cx="1293284"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Box 9"/>
          <p:cNvSpPr txBox="1">
            <a:spLocks noChangeArrowheads="1"/>
          </p:cNvSpPr>
          <p:nvPr/>
        </p:nvSpPr>
        <p:spPr bwMode="auto">
          <a:xfrm>
            <a:off x="1219200" y="6477001"/>
            <a:ext cx="680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MS PGothic" panose="020B0600070205080204" pitchFamily="34" charset="-128"/>
              </a:defRPr>
            </a:lvl1pPr>
            <a:lvl2pPr marL="742950" indent="-285750">
              <a:defRPr>
                <a:solidFill>
                  <a:schemeClr val="tx1"/>
                </a:solidFill>
                <a:latin typeface="Times New Roman" panose="02020603050405020304" pitchFamily="18" charset="0"/>
                <a:ea typeface="MS PGothic" panose="020B0600070205080204" pitchFamily="34" charset="-128"/>
              </a:defRPr>
            </a:lvl2pPr>
            <a:lvl3pPr marL="1143000" indent="-228600">
              <a:defRPr>
                <a:solidFill>
                  <a:schemeClr val="tx1"/>
                </a:solidFill>
                <a:latin typeface="Times New Roman" panose="02020603050405020304" pitchFamily="18" charset="0"/>
                <a:ea typeface="MS PGothic" panose="020B0600070205080204" pitchFamily="34" charset="-128"/>
              </a:defRPr>
            </a:lvl3pPr>
            <a:lvl4pPr marL="1600200" indent="-228600">
              <a:defRPr>
                <a:solidFill>
                  <a:schemeClr val="tx1"/>
                </a:solidFill>
                <a:latin typeface="Times New Roman" panose="02020603050405020304" pitchFamily="18" charset="0"/>
                <a:ea typeface="MS PGothic" panose="020B0600070205080204" pitchFamily="34" charset="-128"/>
              </a:defRPr>
            </a:lvl4pPr>
            <a:lvl5pPr marL="2057400" indent="-228600">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defRPr/>
            </a:pPr>
            <a:r>
              <a:rPr lang="en-US" altLang="vi-VN" sz="1000">
                <a:latin typeface="Arial" panose="020B0604020202020204" pitchFamily="34" charset="0"/>
              </a:rPr>
              <a:t>Copyright © 2011 Pearson Education</a:t>
            </a:r>
          </a:p>
        </p:txBody>
      </p:sp>
      <p:sp>
        <p:nvSpPr>
          <p:cNvPr id="2055" name="Rectangle 3"/>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Click to edit Master title style</a:t>
            </a:r>
          </a:p>
        </p:txBody>
      </p:sp>
      <p:sp>
        <p:nvSpPr>
          <p:cNvPr id="2056" name="Rectangle 4"/>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Click to 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Tree>
    <p:extLst>
      <p:ext uri="{BB962C8B-B14F-4D97-AF65-F5344CB8AC3E}">
        <p14:creationId xmlns:p14="http://schemas.microsoft.com/office/powerpoint/2010/main" val="23526226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rtl="0" eaLnBrk="1" fontAlgn="base" hangingPunct="1">
        <a:spcBef>
          <a:spcPct val="0"/>
        </a:spcBef>
        <a:spcAft>
          <a:spcPct val="0"/>
        </a:spcAft>
        <a:defRPr sz="4400" kern="1200">
          <a:solidFill>
            <a:srgbClr val="DF1738"/>
          </a:solidFill>
          <a:latin typeface="+mj-lt"/>
          <a:ea typeface="ＭＳ Ｐゴシック" panose="020B0600070205080204" pitchFamily="34" charset="-128"/>
          <a:cs typeface="+mj-cs"/>
        </a:defRPr>
      </a:lvl1pPr>
      <a:lvl2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2pPr>
      <a:lvl3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3pPr>
      <a:lvl4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4pPr>
      <a:lvl5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5pPr>
      <a:lvl6pPr marL="4572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6pPr>
      <a:lvl7pPr marL="9144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7pPr>
      <a:lvl8pPr marL="13716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8pPr>
      <a:lvl9pPr marL="18288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9pPr>
    </p:titleStyle>
    <p:bodyStyle>
      <a:lvl1pPr marL="342900" indent="-342900" algn="l" rtl="0" eaLnBrk="1" fontAlgn="base" hangingPunct="1">
        <a:spcBef>
          <a:spcPct val="20000"/>
        </a:spcBef>
        <a:spcAft>
          <a:spcPct val="0"/>
        </a:spcAft>
        <a:buClr>
          <a:schemeClr val="tx1"/>
        </a:buClr>
        <a:buChar char="•"/>
        <a:defRPr sz="3200" kern="1200">
          <a:solidFill>
            <a:schemeClr val="tx1"/>
          </a:solidFill>
          <a:latin typeface="+mn-lt"/>
          <a:ea typeface="ＭＳ Ｐゴシック" panose="020B0600070205080204" pitchFamily="34" charset="-128"/>
          <a:cs typeface="+mn-cs"/>
        </a:defRPr>
      </a:lvl1pPr>
      <a:lvl2pPr marL="742950" indent="-285750" algn="l" rtl="0" eaLnBrk="1" fontAlgn="base" hangingPunct="1">
        <a:spcBef>
          <a:spcPct val="20000"/>
        </a:spcBef>
        <a:spcAft>
          <a:spcPct val="0"/>
        </a:spcAft>
        <a:buClr>
          <a:srgbClr val="E21738"/>
        </a:buClr>
        <a:buChar char="•"/>
        <a:defRPr sz="2800" kern="1200">
          <a:solidFill>
            <a:schemeClr val="tx1"/>
          </a:solidFill>
          <a:latin typeface="+mn-lt"/>
          <a:ea typeface="ＭＳ Ｐゴシック" panose="020B0600070205080204" pitchFamily="34" charset="-128"/>
          <a:cs typeface="+mn-cs"/>
        </a:defRPr>
      </a:lvl2pPr>
      <a:lvl3pPr marL="1143000" indent="-228600" algn="l" rtl="0" eaLnBrk="1" fontAlgn="base" hangingPunct="1">
        <a:spcBef>
          <a:spcPct val="20000"/>
        </a:spcBef>
        <a:spcAft>
          <a:spcPct val="0"/>
        </a:spcAft>
        <a:buClr>
          <a:srgbClr val="98877D"/>
        </a:buClr>
        <a:buChar char="•"/>
        <a:defRPr sz="2400" kern="1200">
          <a:solidFill>
            <a:schemeClr val="tx1"/>
          </a:solidFill>
          <a:latin typeface="+mn-lt"/>
          <a:ea typeface="ＭＳ Ｐゴシック" panose="020B0600070205080204" pitchFamily="34" charset="-128"/>
          <a:cs typeface="+mn-cs"/>
        </a:defRPr>
      </a:lvl3pPr>
      <a:lvl4pPr marL="16002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latin typeface="+mn-lt"/>
          <a:ea typeface="ＭＳ Ｐゴシック" panose="020B0600070205080204" pitchFamily="34" charset="-128"/>
          <a:cs typeface="+mn-cs"/>
        </a:defRPr>
      </a:lvl4pPr>
      <a:lvl5pPr marL="20574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latin typeface="+mn-lt"/>
          <a:ea typeface="ＭＳ Ｐゴシック"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Industry_trade_grou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CompTIA#cite_note-2" TargetMode="External"/><Relationship Id="rId5" Type="http://schemas.openxmlformats.org/officeDocument/2006/relationships/hyperlink" Target="https://en.wikipedia.org/wiki/Information_technology" TargetMode="External"/><Relationship Id="rId4" Type="http://schemas.openxmlformats.org/officeDocument/2006/relationships/hyperlink" Target="https://en.wikipedia.org/wiki/Professional_certificatio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err="1"/>
              <a:t>Chương</a:t>
            </a:r>
            <a:r>
              <a:rPr lang="en-US" dirty="0"/>
              <a:t> 8:</a:t>
            </a:r>
            <a:br>
              <a:rPr lang="en-US" dirty="0"/>
            </a:br>
            <a:r>
              <a:rPr lang="en-US" dirty="0"/>
              <a:t>XU HƯỚNG NGHỀ NGHIỆP</a:t>
            </a:r>
            <a:endParaRPr lang="vi-VN" dirty="0"/>
          </a:p>
        </p:txBody>
      </p:sp>
      <p:sp>
        <p:nvSpPr>
          <p:cNvPr id="3" name="Subtitle 2"/>
          <p:cNvSpPr>
            <a:spLocks noGrp="1"/>
          </p:cNvSpPr>
          <p:nvPr>
            <p:ph type="subTitle" idx="1"/>
          </p:nvPr>
        </p:nvSpPr>
        <p:spPr/>
        <p:txBody>
          <a:bodyPr/>
          <a:lstStyle/>
          <a:p>
            <a:r>
              <a:rPr lang="en-US" dirty="0"/>
              <a:t>GV: </a:t>
            </a:r>
            <a:r>
              <a:rPr lang="en-US" dirty="0" err="1"/>
              <a:t>Nguyễn</a:t>
            </a:r>
            <a:r>
              <a:rPr lang="en-US" dirty="0"/>
              <a:t> </a:t>
            </a:r>
            <a:r>
              <a:rPr lang="en-US" dirty="0" err="1"/>
              <a:t>Thị</a:t>
            </a:r>
            <a:r>
              <a:rPr lang="en-US" dirty="0"/>
              <a:t> </a:t>
            </a:r>
            <a:r>
              <a:rPr lang="en-US" dirty="0" err="1"/>
              <a:t>Hạnh</a:t>
            </a:r>
            <a:endParaRPr lang="vi-VN" dirty="0"/>
          </a:p>
        </p:txBody>
      </p:sp>
    </p:spTree>
    <p:extLst>
      <p:ext uri="{BB962C8B-B14F-4D97-AF65-F5344CB8AC3E}">
        <p14:creationId xmlns:p14="http://schemas.microsoft.com/office/powerpoint/2010/main" val="1313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8.1. </a:t>
            </a:r>
            <a:r>
              <a:rPr lang="en-US" dirty="0" err="1"/>
              <a:t>Kiến</a:t>
            </a:r>
            <a:r>
              <a:rPr lang="en-US" dirty="0"/>
              <a:t> </a:t>
            </a:r>
            <a:r>
              <a:rPr lang="en-US" dirty="0" err="1"/>
              <a:t>trúc</a:t>
            </a:r>
            <a:r>
              <a:rPr lang="en-US" dirty="0"/>
              <a:t> </a:t>
            </a:r>
            <a:r>
              <a:rPr lang="en-US" dirty="0" err="1"/>
              <a:t>sư</a:t>
            </a:r>
            <a:r>
              <a:rPr lang="en-US" dirty="0"/>
              <a:t> </a:t>
            </a:r>
            <a:r>
              <a:rPr lang="en-US" dirty="0" err="1"/>
              <a:t>giải</a:t>
            </a:r>
            <a:r>
              <a:rPr lang="en-US" dirty="0"/>
              <a:t> </a:t>
            </a:r>
            <a:r>
              <a:rPr lang="en-US" dirty="0" err="1"/>
              <a:t>pháp</a:t>
            </a:r>
            <a:r>
              <a:rPr lang="en-US" dirty="0"/>
              <a:t> </a:t>
            </a:r>
            <a:r>
              <a:rPr lang="en-US" dirty="0" err="1"/>
              <a:t>IoT</a:t>
            </a:r>
            <a:endParaRPr lang="vi-VN" dirty="0"/>
          </a:p>
        </p:txBody>
      </p:sp>
      <p:sp>
        <p:nvSpPr>
          <p:cNvPr id="3" name="Content Placeholder 2"/>
          <p:cNvSpPr>
            <a:spLocks noGrp="1"/>
          </p:cNvSpPr>
          <p:nvPr>
            <p:ph idx="1"/>
          </p:nvPr>
        </p:nvSpPr>
        <p:spPr/>
        <p:txBody>
          <a:bodyPr/>
          <a:lstStyle/>
          <a:p>
            <a:r>
              <a:rPr lang="en-US" dirty="0"/>
              <a:t>C</a:t>
            </a:r>
            <a:r>
              <a:rPr lang="vi-VN" dirty="0"/>
              <a:t>ần có Kỹ năng, kinh nghiệm gì?</a:t>
            </a:r>
            <a:endParaRPr lang="en-US" dirty="0"/>
          </a:p>
          <a:p>
            <a:pPr lvl="1"/>
            <a:r>
              <a:rPr lang="en-US" dirty="0"/>
              <a:t>M2M (</a:t>
            </a:r>
            <a:r>
              <a:rPr lang="en-US" dirty="0" err="1"/>
              <a:t>máy</a:t>
            </a:r>
            <a:r>
              <a:rPr lang="en-US" dirty="0"/>
              <a:t> </a:t>
            </a:r>
            <a:r>
              <a:rPr lang="en-US" dirty="0" err="1"/>
              <a:t>đến</a:t>
            </a:r>
            <a:r>
              <a:rPr lang="en-US" dirty="0"/>
              <a:t> </a:t>
            </a:r>
            <a:r>
              <a:rPr lang="en-US" dirty="0" err="1"/>
              <a:t>máy</a:t>
            </a:r>
            <a:r>
              <a:rPr lang="en-US" dirty="0"/>
              <a:t>)</a:t>
            </a:r>
          </a:p>
          <a:p>
            <a:pPr lvl="1"/>
            <a:r>
              <a:rPr lang="en-US" dirty="0" err="1"/>
              <a:t>Điện</a:t>
            </a:r>
            <a:r>
              <a:rPr lang="en-US" dirty="0"/>
              <a:t> </a:t>
            </a:r>
            <a:r>
              <a:rPr lang="en-US" dirty="0" err="1"/>
              <a:t>toán</a:t>
            </a:r>
            <a:r>
              <a:rPr lang="en-US" dirty="0"/>
              <a:t> </a:t>
            </a:r>
            <a:r>
              <a:rPr lang="en-US" dirty="0" err="1"/>
              <a:t>đám</a:t>
            </a:r>
            <a:r>
              <a:rPr lang="en-US" dirty="0"/>
              <a:t> </a:t>
            </a:r>
            <a:r>
              <a:rPr lang="en-US" dirty="0" err="1"/>
              <a:t>mây</a:t>
            </a:r>
            <a:endParaRPr lang="en-US" dirty="0"/>
          </a:p>
          <a:p>
            <a:pPr lvl="1"/>
            <a:r>
              <a:rPr lang="en-US" dirty="0"/>
              <a:t>An </a:t>
            </a:r>
            <a:r>
              <a:rPr lang="en-US" dirty="0" err="1"/>
              <a:t>ninh</a:t>
            </a:r>
            <a:r>
              <a:rPr lang="en-US" dirty="0"/>
              <a:t> </a:t>
            </a:r>
            <a:r>
              <a:rPr lang="en-US" dirty="0" err="1"/>
              <a:t>bảo</a:t>
            </a:r>
            <a:r>
              <a:rPr lang="en-US" dirty="0"/>
              <a:t> </a:t>
            </a:r>
            <a:r>
              <a:rPr lang="en-US" dirty="0" err="1"/>
              <a:t>mật</a:t>
            </a:r>
            <a:endParaRPr lang="en-US" dirty="0"/>
          </a:p>
          <a:p>
            <a:pPr lvl="1"/>
            <a:r>
              <a:rPr lang="vi-VN" dirty="0"/>
              <a:t>Phần mềm hướng dịch vụ SaaS (Software as a Service)</a:t>
            </a:r>
            <a:endParaRPr lang="en-US" dirty="0"/>
          </a:p>
          <a:p>
            <a:pPr lvl="1"/>
            <a:r>
              <a:rPr lang="en-US" dirty="0" err="1"/>
              <a:t>Quản</a:t>
            </a:r>
            <a:r>
              <a:rPr lang="en-US" dirty="0"/>
              <a:t> </a:t>
            </a:r>
            <a:r>
              <a:rPr lang="en-US" dirty="0" err="1"/>
              <a:t>lý</a:t>
            </a:r>
            <a:r>
              <a:rPr lang="en-US" dirty="0"/>
              <a:t> </a:t>
            </a:r>
            <a:r>
              <a:rPr lang="en-US" dirty="0" err="1"/>
              <a:t>tài</a:t>
            </a:r>
            <a:r>
              <a:rPr lang="en-US" dirty="0"/>
              <a:t> </a:t>
            </a:r>
            <a:r>
              <a:rPr lang="en-US" dirty="0" err="1"/>
              <a:t>chính</a:t>
            </a:r>
            <a:r>
              <a:rPr lang="en-US" dirty="0"/>
              <a:t>: </a:t>
            </a:r>
            <a:r>
              <a:rPr lang="en-US" dirty="0" err="1"/>
              <a:t>giá</a:t>
            </a:r>
            <a:r>
              <a:rPr lang="en-US" dirty="0"/>
              <a:t> </a:t>
            </a:r>
            <a:r>
              <a:rPr lang="en-US" dirty="0" err="1"/>
              <a:t>cả</a:t>
            </a:r>
            <a:r>
              <a:rPr lang="en-US" dirty="0"/>
              <a:t>, </a:t>
            </a:r>
            <a:r>
              <a:rPr lang="en-US" dirty="0" err="1"/>
              <a:t>dự</a:t>
            </a:r>
            <a:r>
              <a:rPr lang="en-US" dirty="0"/>
              <a:t> </a:t>
            </a:r>
            <a:r>
              <a:rPr lang="en-US" dirty="0" err="1"/>
              <a:t>báo</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lợi</a:t>
            </a:r>
            <a:r>
              <a:rPr lang="en-US" dirty="0"/>
              <a:t> </a:t>
            </a:r>
            <a:r>
              <a:rPr lang="en-US" dirty="0" err="1"/>
              <a:t>nhuận</a:t>
            </a:r>
            <a:r>
              <a:rPr lang="en-US" dirty="0"/>
              <a:t>.</a:t>
            </a:r>
          </a:p>
          <a:p>
            <a:pPr lvl="1"/>
            <a:endParaRPr lang="vi-VN" dirty="0"/>
          </a:p>
        </p:txBody>
      </p:sp>
    </p:spTree>
    <p:extLst>
      <p:ext uri="{BB962C8B-B14F-4D97-AF65-F5344CB8AC3E}">
        <p14:creationId xmlns:p14="http://schemas.microsoft.com/office/powerpoint/2010/main" val="2478232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 </a:t>
            </a:r>
            <a:r>
              <a:rPr lang="en-US" dirty="0" err="1"/>
              <a:t>Kỹ</a:t>
            </a:r>
            <a:r>
              <a:rPr lang="en-US" dirty="0"/>
              <a:t> </a:t>
            </a:r>
            <a:r>
              <a:rPr lang="en-US" dirty="0" err="1"/>
              <a:t>sư</a:t>
            </a:r>
            <a:r>
              <a:rPr lang="en-US" dirty="0"/>
              <a:t> </a:t>
            </a:r>
            <a:r>
              <a:rPr lang="en-US" dirty="0" err="1"/>
              <a:t>thực</a:t>
            </a:r>
            <a:r>
              <a:rPr lang="en-US" dirty="0"/>
              <a:t> </a:t>
            </a:r>
            <a:r>
              <a:rPr lang="en-US" dirty="0" err="1"/>
              <a:t>tế</a:t>
            </a:r>
            <a:r>
              <a:rPr lang="en-US" dirty="0"/>
              <a:t> </a:t>
            </a:r>
            <a:r>
              <a:rPr lang="en-US" dirty="0" err="1"/>
              <a:t>ảo</a:t>
            </a:r>
            <a:endParaRPr lang="vi-VN"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477193" y="1905577"/>
            <a:ext cx="7029796" cy="4393623"/>
          </a:xfrm>
          <a:prstGeom prst="rect">
            <a:avLst/>
          </a:prstGeom>
        </p:spPr>
      </p:pic>
    </p:spTree>
    <p:extLst>
      <p:ext uri="{BB962C8B-B14F-4D97-AF65-F5344CB8AC3E}">
        <p14:creationId xmlns:p14="http://schemas.microsoft.com/office/powerpoint/2010/main" val="2073773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 </a:t>
            </a:r>
            <a:r>
              <a:rPr lang="en-US" dirty="0" err="1"/>
              <a:t>Kỹ</a:t>
            </a:r>
            <a:r>
              <a:rPr lang="en-US" dirty="0"/>
              <a:t> </a:t>
            </a:r>
            <a:r>
              <a:rPr lang="en-US" dirty="0" err="1"/>
              <a:t>sư</a:t>
            </a:r>
            <a:r>
              <a:rPr lang="en-US" dirty="0"/>
              <a:t> </a:t>
            </a:r>
            <a:r>
              <a:rPr lang="en-US" dirty="0" err="1"/>
              <a:t>thực</a:t>
            </a:r>
            <a:r>
              <a:rPr lang="en-US" dirty="0"/>
              <a:t> </a:t>
            </a:r>
            <a:r>
              <a:rPr lang="en-US" dirty="0" err="1"/>
              <a:t>tế</a:t>
            </a:r>
            <a:r>
              <a:rPr lang="en-US" dirty="0"/>
              <a:t> </a:t>
            </a:r>
            <a:r>
              <a:rPr lang="en-US" dirty="0" err="1"/>
              <a:t>ảo</a:t>
            </a:r>
            <a:endParaRPr lang="vi-VN"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684532" y="1807037"/>
            <a:ext cx="7941732" cy="4492163"/>
          </a:xfrm>
          <a:prstGeom prst="rect">
            <a:avLst/>
          </a:prstGeom>
        </p:spPr>
      </p:pic>
    </p:spTree>
    <p:extLst>
      <p:ext uri="{BB962C8B-B14F-4D97-AF65-F5344CB8AC3E}">
        <p14:creationId xmlns:p14="http://schemas.microsoft.com/office/powerpoint/2010/main" val="2534757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 </a:t>
            </a:r>
            <a:r>
              <a:rPr lang="en-US" dirty="0" err="1"/>
              <a:t>Kỹ</a:t>
            </a:r>
            <a:r>
              <a:rPr lang="en-US" dirty="0"/>
              <a:t> </a:t>
            </a:r>
            <a:r>
              <a:rPr lang="en-US" dirty="0" err="1"/>
              <a:t>sư</a:t>
            </a:r>
            <a:r>
              <a:rPr lang="en-US" dirty="0"/>
              <a:t> </a:t>
            </a:r>
            <a:r>
              <a:rPr lang="en-US" dirty="0" err="1"/>
              <a:t>thực</a:t>
            </a:r>
            <a:r>
              <a:rPr lang="en-US" dirty="0"/>
              <a:t> </a:t>
            </a:r>
            <a:r>
              <a:rPr lang="en-US" dirty="0" err="1"/>
              <a:t>tế</a:t>
            </a:r>
            <a:r>
              <a:rPr lang="en-US" dirty="0"/>
              <a:t> </a:t>
            </a:r>
            <a:r>
              <a:rPr lang="en-US" dirty="0" err="1"/>
              <a:t>ảo</a:t>
            </a:r>
            <a:endParaRPr lang="vi-VN"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108960" y="1947488"/>
            <a:ext cx="6949440" cy="3937924"/>
          </a:xfrm>
          <a:prstGeom prst="rect">
            <a:avLst/>
          </a:prstGeom>
        </p:spPr>
      </p:pic>
    </p:spTree>
    <p:extLst>
      <p:ext uri="{BB962C8B-B14F-4D97-AF65-F5344CB8AC3E}">
        <p14:creationId xmlns:p14="http://schemas.microsoft.com/office/powerpoint/2010/main" val="3524228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8.2.1 </a:t>
            </a:r>
            <a:r>
              <a:rPr lang="en-US" dirty="0" err="1"/>
              <a:t>Thực</a:t>
            </a:r>
            <a:r>
              <a:rPr lang="en-US" dirty="0"/>
              <a:t> </a:t>
            </a:r>
            <a:r>
              <a:rPr lang="en-US" dirty="0" err="1"/>
              <a:t>tế</a:t>
            </a:r>
            <a:r>
              <a:rPr lang="en-US" dirty="0"/>
              <a:t> </a:t>
            </a:r>
            <a:r>
              <a:rPr lang="en-US" dirty="0" err="1"/>
              <a:t>ảo</a:t>
            </a:r>
            <a:r>
              <a:rPr lang="en-US" dirty="0"/>
              <a:t> (Virtual Reality) </a:t>
            </a:r>
            <a:r>
              <a:rPr lang="en-US" dirty="0" err="1"/>
              <a:t>là</a:t>
            </a:r>
            <a:r>
              <a:rPr lang="en-US" dirty="0"/>
              <a:t> </a:t>
            </a:r>
            <a:r>
              <a:rPr lang="en-US" dirty="0" err="1"/>
              <a:t>gì</a:t>
            </a:r>
            <a:r>
              <a:rPr lang="en-US" dirty="0"/>
              <a:t>?</a:t>
            </a:r>
            <a:br>
              <a:rPr lang="en-US" dirty="0"/>
            </a:br>
            <a:endParaRPr lang="vi-VN" dirty="0"/>
          </a:p>
        </p:txBody>
      </p:sp>
      <p:sp>
        <p:nvSpPr>
          <p:cNvPr id="3" name="Content Placeholder 2"/>
          <p:cNvSpPr>
            <a:spLocks noGrp="1"/>
          </p:cNvSpPr>
          <p:nvPr>
            <p:ph idx="1"/>
          </p:nvPr>
        </p:nvSpPr>
        <p:spPr/>
        <p:txBody>
          <a:bodyPr/>
          <a:lstStyle/>
          <a:p>
            <a:pPr algn="just"/>
            <a:r>
              <a:rPr lang="vi-VN" b="1" dirty="0">
                <a:solidFill>
                  <a:srgbClr val="000099"/>
                </a:solidFill>
              </a:rPr>
              <a:t>Thực tế ảo </a:t>
            </a:r>
            <a:r>
              <a:rPr lang="vi-VN" dirty="0"/>
              <a:t>hay còn gọi là </a:t>
            </a:r>
            <a:r>
              <a:rPr lang="vi-VN" b="1" dirty="0">
                <a:solidFill>
                  <a:srgbClr val="000099"/>
                </a:solidFill>
              </a:rPr>
              <a:t>thực tại ảo </a:t>
            </a:r>
            <a:r>
              <a:rPr lang="vi-VN" dirty="0"/>
              <a:t>(virtual reality - VR) sẽ là công nghệ tương lai giúp cong người tương tác với thế giới ảo một cách chân thực nhất.</a:t>
            </a:r>
          </a:p>
          <a:p>
            <a:pPr algn="just"/>
            <a:r>
              <a:rPr lang="vi-VN" dirty="0"/>
              <a:t>Thực tế ảo</a:t>
            </a:r>
            <a:r>
              <a:rPr lang="en-US" dirty="0"/>
              <a:t> </a:t>
            </a:r>
            <a:r>
              <a:rPr lang="vi-VN" dirty="0"/>
              <a:t>là thuật ngữ miêu tả một môi trường mô phỏng bằng máy tính. </a:t>
            </a:r>
            <a:endParaRPr lang="en-US" dirty="0"/>
          </a:p>
          <a:p>
            <a:pPr algn="just"/>
            <a:r>
              <a:rPr lang="vi-VN" dirty="0"/>
              <a:t>Đa phần các môi trường thực tại ảo chủ yếu là hình ảnh hiển thị trên màn hình máy tính hay thông qua kính nhìn ba chiều, tuy nhiên một vài mô phỏng cũng có thêm các loại giác quan khác khác như âm thanh hay xúc giác.</a:t>
            </a:r>
          </a:p>
        </p:txBody>
      </p:sp>
    </p:spTree>
    <p:extLst>
      <p:ext uri="{BB962C8B-B14F-4D97-AF65-F5344CB8AC3E}">
        <p14:creationId xmlns:p14="http://schemas.microsoft.com/office/powerpoint/2010/main" val="3409125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8.2.1 </a:t>
            </a:r>
            <a:r>
              <a:rPr lang="en-US" dirty="0" err="1"/>
              <a:t>Thực</a:t>
            </a:r>
            <a:r>
              <a:rPr lang="en-US" dirty="0"/>
              <a:t> </a:t>
            </a:r>
            <a:r>
              <a:rPr lang="en-US" dirty="0" err="1"/>
              <a:t>tế</a:t>
            </a:r>
            <a:r>
              <a:rPr lang="en-US" dirty="0"/>
              <a:t> </a:t>
            </a:r>
            <a:r>
              <a:rPr lang="en-US" dirty="0" err="1"/>
              <a:t>ảo</a:t>
            </a:r>
            <a:r>
              <a:rPr lang="en-US" dirty="0"/>
              <a:t> (Virtual Reality) </a:t>
            </a:r>
            <a:r>
              <a:rPr lang="en-US" dirty="0" err="1"/>
              <a:t>là</a:t>
            </a:r>
            <a:r>
              <a:rPr lang="en-US" dirty="0"/>
              <a:t> </a:t>
            </a:r>
            <a:r>
              <a:rPr lang="en-US" dirty="0" err="1"/>
              <a:t>gì</a:t>
            </a:r>
            <a:r>
              <a:rPr lang="en-US" dirty="0"/>
              <a:t>?</a:t>
            </a:r>
          </a:p>
        </p:txBody>
      </p:sp>
      <p:sp>
        <p:nvSpPr>
          <p:cNvPr id="3" name="Content Placeholder 2"/>
          <p:cNvSpPr>
            <a:spLocks noGrp="1"/>
          </p:cNvSpPr>
          <p:nvPr>
            <p:ph idx="1"/>
          </p:nvPr>
        </p:nvSpPr>
        <p:spPr/>
        <p:txBody>
          <a:bodyPr/>
          <a:lstStyle/>
          <a:p>
            <a:pPr algn="just"/>
            <a:r>
              <a:rPr lang="vi-VN" b="1" dirty="0">
                <a:solidFill>
                  <a:srgbClr val="000099"/>
                </a:solidFill>
              </a:rPr>
              <a:t>Thực tế ảo </a:t>
            </a:r>
            <a:r>
              <a:rPr lang="vi-VN" dirty="0"/>
              <a:t>hay còn gọi là </a:t>
            </a:r>
            <a:r>
              <a:rPr lang="vi-VN" b="1" dirty="0">
                <a:solidFill>
                  <a:srgbClr val="000099"/>
                </a:solidFill>
              </a:rPr>
              <a:t>thực tại ảo </a:t>
            </a:r>
            <a:r>
              <a:rPr lang="vi-VN" dirty="0"/>
              <a:t>(tiếng Anh là virtual reality, viết tắt là VR) sẽ là công nghệ tương lai giúp cong người tương tác với thế giới ảo một cách chân thực nhất.</a:t>
            </a:r>
          </a:p>
          <a:p>
            <a:pPr algn="just"/>
            <a:r>
              <a:rPr lang="vi-VN" dirty="0"/>
              <a:t>Thực tế ảo</a:t>
            </a:r>
            <a:r>
              <a:rPr lang="en-US" dirty="0"/>
              <a:t> </a:t>
            </a:r>
            <a:r>
              <a:rPr lang="vi-VN" dirty="0"/>
              <a:t>là thuật ngữ miêu tả một môi trường mô phỏng bằng máy tính. </a:t>
            </a:r>
            <a:endParaRPr lang="en-US" dirty="0"/>
          </a:p>
          <a:p>
            <a:pPr algn="just"/>
            <a:r>
              <a:rPr lang="vi-VN" dirty="0"/>
              <a:t>Đa phần các môi trường thực tại ảo chủ yếu là hình ảnh hiển thị trên màn hình máy tính hay thông qua kính nhìn ba chiều, tuy nhiên một vài mô phỏng cũng có thêm các loại giác quan khác khác như âm thanh hay xúc giác.</a:t>
            </a:r>
          </a:p>
        </p:txBody>
      </p:sp>
    </p:spTree>
    <p:extLst>
      <p:ext uri="{BB962C8B-B14F-4D97-AF65-F5344CB8AC3E}">
        <p14:creationId xmlns:p14="http://schemas.microsoft.com/office/powerpoint/2010/main" val="1931869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8.2.1 </a:t>
            </a:r>
            <a:r>
              <a:rPr lang="en-US" dirty="0" err="1"/>
              <a:t>Thực</a:t>
            </a:r>
            <a:r>
              <a:rPr lang="en-US" dirty="0"/>
              <a:t> </a:t>
            </a:r>
            <a:r>
              <a:rPr lang="en-US" dirty="0" err="1"/>
              <a:t>tế</a:t>
            </a:r>
            <a:r>
              <a:rPr lang="en-US" dirty="0"/>
              <a:t> </a:t>
            </a:r>
            <a:r>
              <a:rPr lang="en-US" dirty="0" err="1"/>
              <a:t>ảo</a:t>
            </a:r>
            <a:r>
              <a:rPr lang="en-US" dirty="0"/>
              <a:t> (Virtual Reality) </a:t>
            </a:r>
            <a:r>
              <a:rPr lang="en-US" dirty="0" err="1"/>
              <a:t>là</a:t>
            </a:r>
            <a:r>
              <a:rPr lang="en-US" dirty="0"/>
              <a:t> </a:t>
            </a:r>
            <a:r>
              <a:rPr lang="en-US" dirty="0" err="1"/>
              <a:t>gì</a:t>
            </a:r>
            <a:r>
              <a:rPr lang="en-US" dirty="0"/>
              <a:t>?</a:t>
            </a:r>
            <a:endParaRPr lang="vi-VN" dirty="0"/>
          </a:p>
        </p:txBody>
      </p:sp>
      <p:sp>
        <p:nvSpPr>
          <p:cNvPr id="3" name="Content Placeholder 2"/>
          <p:cNvSpPr>
            <a:spLocks noGrp="1"/>
          </p:cNvSpPr>
          <p:nvPr>
            <p:ph idx="1"/>
          </p:nvPr>
        </p:nvSpPr>
        <p:spPr/>
        <p:txBody>
          <a:bodyPr/>
          <a:lstStyle/>
          <a:p>
            <a:pPr algn="just"/>
            <a:r>
              <a:rPr lang="vi-VN" dirty="0"/>
              <a:t>Trong thực tế, với một môi trường thực tế ảo đầy đủ, người dùng không chỉ nhìn thấy đối tượng đồ họa 3D nổi, điều khiển (xoay, di chuyển...) được đối tượng trên màn hình (như trong game), mà còn tương t</a:t>
            </a:r>
            <a:r>
              <a:rPr lang="en-US" dirty="0"/>
              <a:t>á</a:t>
            </a:r>
            <a:r>
              <a:rPr lang="vi-VN" dirty="0"/>
              <a:t>c và cảm thấy chúng như có thật. </a:t>
            </a:r>
          </a:p>
          <a:p>
            <a:pPr algn="just"/>
            <a:r>
              <a:rPr lang="vi-VN" dirty="0"/>
              <a:t>Ngoài khả năng nhìn (thị giác), nghe (thính giác), sờ (xúc giác), các nhà phát triển cũng đã nghiên cứu để tạo các cảm giác khác như ngửi (khứu giác), nếm (vị giác), tuy nhiên hiện nay những sản phẩm VR mang đến loại cảm giác này vẫn chưa có nhiều.</a:t>
            </a:r>
          </a:p>
        </p:txBody>
      </p:sp>
    </p:spTree>
    <p:extLst>
      <p:ext uri="{BB962C8B-B14F-4D97-AF65-F5344CB8AC3E}">
        <p14:creationId xmlns:p14="http://schemas.microsoft.com/office/powerpoint/2010/main" val="151790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8.2.1 </a:t>
            </a:r>
            <a:r>
              <a:rPr lang="en-US" dirty="0" err="1"/>
              <a:t>Thực</a:t>
            </a:r>
            <a:r>
              <a:rPr lang="en-US" dirty="0"/>
              <a:t> </a:t>
            </a:r>
            <a:r>
              <a:rPr lang="en-US" dirty="0" err="1"/>
              <a:t>tế</a:t>
            </a:r>
            <a:r>
              <a:rPr lang="en-US" dirty="0"/>
              <a:t> </a:t>
            </a:r>
            <a:r>
              <a:rPr lang="en-US" dirty="0" err="1"/>
              <a:t>ảo</a:t>
            </a:r>
            <a:r>
              <a:rPr lang="en-US" dirty="0"/>
              <a:t> (Virtual Reality) </a:t>
            </a:r>
            <a:r>
              <a:rPr lang="en-US" dirty="0" err="1"/>
              <a:t>là</a:t>
            </a:r>
            <a:r>
              <a:rPr lang="en-US" dirty="0"/>
              <a:t> </a:t>
            </a:r>
            <a:r>
              <a:rPr lang="en-US" dirty="0" err="1"/>
              <a:t>gì</a:t>
            </a:r>
            <a:r>
              <a:rPr lang="en-US" dirty="0"/>
              <a:t>?</a:t>
            </a:r>
          </a:p>
        </p:txBody>
      </p:sp>
      <p:sp>
        <p:nvSpPr>
          <p:cNvPr id="3" name="Content Placeholder 2"/>
          <p:cNvSpPr>
            <a:spLocks noGrp="1"/>
          </p:cNvSpPr>
          <p:nvPr>
            <p:ph idx="1"/>
          </p:nvPr>
        </p:nvSpPr>
        <p:spPr>
          <a:xfrm>
            <a:off x="1130530" y="1395663"/>
            <a:ext cx="10523913" cy="4781300"/>
          </a:xfrm>
        </p:spPr>
        <p:txBody>
          <a:bodyPr>
            <a:normAutofit lnSpcReduction="10000"/>
          </a:bodyPr>
          <a:lstStyle/>
          <a:p>
            <a:pPr algn="just"/>
            <a:r>
              <a:rPr lang="vi-VN" dirty="0"/>
              <a:t>Công nghệ thực tế ảo là một thuật ngữ mới xuất hiện khoảng đầu thập kỷ 90, nhưng thực sự phát triển mạnh trong vòng vài năm trở lại đây. </a:t>
            </a:r>
            <a:endParaRPr lang="en-US" dirty="0"/>
          </a:p>
          <a:p>
            <a:pPr algn="just"/>
            <a:r>
              <a:rPr lang="vi-VN" dirty="0"/>
              <a:t>Công nghệ này chỉ thực sự được ứng dụng rộng rãi trong khoảng 10 năm trở lại đây nhờ vào sự phát triển của các sản phẩm phần mềm và phần cứng. </a:t>
            </a:r>
          </a:p>
          <a:p>
            <a:pPr algn="just"/>
            <a:r>
              <a:rPr lang="vi-VN" dirty="0"/>
              <a:t>Tại Hoa Kỳ và châu Âu, thực tế ảo (VR) đã và đang trở thành một ngành công nghệ được quan tâm mạnh mẽ nhờ vào khả năng ứng dụng rộng rãi trong mọi lĩnh vực (nghiên cứu và công nghiệp, giáo dục và đào tạo, du lịch, dịch vụ bất động sản, thương mại, giải trí và quốc phòng) của nó.</a:t>
            </a:r>
            <a:endParaRPr lang="en-US" dirty="0"/>
          </a:p>
        </p:txBody>
      </p:sp>
    </p:spTree>
    <p:extLst>
      <p:ext uri="{BB962C8B-B14F-4D97-AF65-F5344CB8AC3E}">
        <p14:creationId xmlns:p14="http://schemas.microsoft.com/office/powerpoint/2010/main" val="2594691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8.2.2 </a:t>
            </a:r>
            <a:r>
              <a:rPr lang="vi-VN" dirty="0"/>
              <a:t>Đặc điểm của Thực tế ảo</a:t>
            </a:r>
            <a:br>
              <a:rPr lang="vi-VN" dirty="0"/>
            </a:br>
            <a:endParaRPr lang="vi-VN" dirty="0"/>
          </a:p>
        </p:txBody>
      </p:sp>
      <p:sp>
        <p:nvSpPr>
          <p:cNvPr id="3" name="Content Placeholder 2"/>
          <p:cNvSpPr>
            <a:spLocks noGrp="1"/>
          </p:cNvSpPr>
          <p:nvPr>
            <p:ph idx="1"/>
          </p:nvPr>
        </p:nvSpPr>
        <p:spPr/>
        <p:txBody>
          <a:bodyPr/>
          <a:lstStyle/>
          <a:p>
            <a:r>
              <a:rPr lang="vi-VN" dirty="0"/>
              <a:t>Có thể được gói gọn trong 3 từ tiếng Anh bắt đầu bằng chữ cái </a:t>
            </a:r>
            <a:r>
              <a:rPr lang="vi-VN" b="1" dirty="0">
                <a:solidFill>
                  <a:srgbClr val="000099"/>
                </a:solidFill>
              </a:rPr>
              <a:t>I (3I) </a:t>
            </a:r>
            <a:r>
              <a:rPr lang="vi-VN" dirty="0"/>
              <a:t>bao gồm:</a:t>
            </a:r>
          </a:p>
          <a:p>
            <a:pPr lvl="1"/>
            <a:r>
              <a:rPr lang="vi-VN" b="1" dirty="0"/>
              <a:t>Tính tương tác (Interactive)</a:t>
            </a:r>
          </a:p>
          <a:p>
            <a:pPr lvl="1"/>
            <a:r>
              <a:rPr lang="vi-VN" b="1" dirty="0"/>
              <a:t>Cảm giác Đắm chìm (Immersion) </a:t>
            </a:r>
          </a:p>
          <a:p>
            <a:pPr lvl="1"/>
            <a:r>
              <a:rPr lang="vi-VN" b="1" dirty="0"/>
              <a:t>Tính Tưởng tượng (Imagination)</a:t>
            </a:r>
          </a:p>
        </p:txBody>
      </p:sp>
    </p:spTree>
    <p:extLst>
      <p:ext uri="{BB962C8B-B14F-4D97-AF65-F5344CB8AC3E}">
        <p14:creationId xmlns:p14="http://schemas.microsoft.com/office/powerpoint/2010/main" val="2099538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8.2.2 </a:t>
            </a:r>
            <a:r>
              <a:rPr lang="vi-VN" dirty="0"/>
              <a:t>Đặc điểm của công nghệ thực tế ảo</a:t>
            </a:r>
          </a:p>
        </p:txBody>
      </p:sp>
      <p:sp>
        <p:nvSpPr>
          <p:cNvPr id="3" name="Content Placeholder 2"/>
          <p:cNvSpPr>
            <a:spLocks noGrp="1"/>
          </p:cNvSpPr>
          <p:nvPr>
            <p:ph idx="1"/>
          </p:nvPr>
        </p:nvSpPr>
        <p:spPr/>
        <p:txBody>
          <a:bodyPr/>
          <a:lstStyle/>
          <a:p>
            <a:r>
              <a:rPr lang="vi-VN" b="1" dirty="0">
                <a:solidFill>
                  <a:srgbClr val="000099"/>
                </a:solidFill>
              </a:rPr>
              <a:t>Tương tác (interactive)</a:t>
            </a:r>
            <a:r>
              <a:rPr lang="vi-VN" dirty="0"/>
              <a:t>: </a:t>
            </a:r>
          </a:p>
          <a:p>
            <a:pPr lvl="1"/>
            <a:r>
              <a:rPr lang="vi-VN" dirty="0"/>
              <a:t>Máy tính có khả năng nhận biết được tín hiệu vào của người sử dụng và thay đổi ngay lập tức thế giới ảo. </a:t>
            </a:r>
          </a:p>
          <a:p>
            <a:pPr lvl="1"/>
            <a:r>
              <a:rPr lang="vi-VN" dirty="0"/>
              <a:t>Người sử dụng nhìn thấy sự vật thay đổi trên màn hình ngay theo ý muốn của họ và bị thu hút bởi sự mô phỏng này.</a:t>
            </a:r>
          </a:p>
          <a:p>
            <a:endParaRPr lang="vi-VN" dirty="0"/>
          </a:p>
        </p:txBody>
      </p:sp>
    </p:spTree>
    <p:extLst>
      <p:ext uri="{BB962C8B-B14F-4D97-AF65-F5344CB8AC3E}">
        <p14:creationId xmlns:p14="http://schemas.microsoft.com/office/powerpoint/2010/main" val="1600680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Giới</a:t>
            </a:r>
            <a:r>
              <a:rPr lang="en-US" dirty="0"/>
              <a:t> </a:t>
            </a:r>
            <a:r>
              <a:rPr lang="en-US" dirty="0" err="1"/>
              <a:t>thiệu</a:t>
            </a:r>
            <a:endParaRPr lang="vi-VN" dirty="0"/>
          </a:p>
        </p:txBody>
      </p:sp>
      <p:sp>
        <p:nvSpPr>
          <p:cNvPr id="3" name="Content Placeholder 2"/>
          <p:cNvSpPr>
            <a:spLocks noGrp="1"/>
          </p:cNvSpPr>
          <p:nvPr>
            <p:ph idx="1"/>
          </p:nvPr>
        </p:nvSpPr>
        <p:spPr/>
        <p:txBody>
          <a:bodyPr/>
          <a:lstStyle/>
          <a:p>
            <a:pPr marL="0" indent="0">
              <a:buNone/>
            </a:pPr>
            <a:r>
              <a:rPr lang="vi-VN" dirty="0"/>
              <a:t>Theo khảo sát gần đây của Hiệp hội công nghiệp CNTT (CompTIA) đã xuất hiện một số xu hướng nghề mới:</a:t>
            </a:r>
          </a:p>
          <a:p>
            <a:pPr marL="685800" indent="0">
              <a:buNone/>
            </a:pPr>
            <a:r>
              <a:rPr lang="en-US" dirty="0"/>
              <a:t>8.1. </a:t>
            </a:r>
            <a:r>
              <a:rPr lang="en-US" dirty="0" err="1"/>
              <a:t>Kiến</a:t>
            </a:r>
            <a:r>
              <a:rPr lang="en-US" dirty="0"/>
              <a:t> </a:t>
            </a:r>
            <a:r>
              <a:rPr lang="en-US" dirty="0" err="1"/>
              <a:t>trúc</a:t>
            </a:r>
            <a:r>
              <a:rPr lang="en-US" dirty="0"/>
              <a:t> </a:t>
            </a:r>
            <a:r>
              <a:rPr lang="en-US" dirty="0" err="1"/>
              <a:t>sư</a:t>
            </a:r>
            <a:r>
              <a:rPr lang="en-US" dirty="0"/>
              <a:t> </a:t>
            </a:r>
            <a:r>
              <a:rPr lang="en-US" dirty="0" err="1"/>
              <a:t>giải</a:t>
            </a:r>
            <a:r>
              <a:rPr lang="en-US" dirty="0"/>
              <a:t> </a:t>
            </a:r>
            <a:r>
              <a:rPr lang="en-US" dirty="0" err="1"/>
              <a:t>pháp</a:t>
            </a:r>
            <a:r>
              <a:rPr lang="en-US" dirty="0"/>
              <a:t> </a:t>
            </a:r>
            <a:r>
              <a:rPr lang="en-US" dirty="0" err="1"/>
              <a:t>IoT</a:t>
            </a:r>
            <a:endParaRPr lang="en-US" dirty="0"/>
          </a:p>
          <a:p>
            <a:pPr marL="685800" indent="0">
              <a:buNone/>
            </a:pPr>
            <a:r>
              <a:rPr lang="en-US" dirty="0"/>
              <a:t>8.2. </a:t>
            </a:r>
            <a:r>
              <a:rPr lang="en-US" dirty="0" err="1"/>
              <a:t>Kỹ</a:t>
            </a:r>
            <a:r>
              <a:rPr lang="en-US" dirty="0"/>
              <a:t> </a:t>
            </a:r>
            <a:r>
              <a:rPr lang="en-US" dirty="0" err="1"/>
              <a:t>sư</a:t>
            </a:r>
            <a:r>
              <a:rPr lang="en-US" dirty="0"/>
              <a:t> </a:t>
            </a:r>
            <a:r>
              <a:rPr lang="en-US" dirty="0" err="1"/>
              <a:t>thực</a:t>
            </a:r>
            <a:r>
              <a:rPr lang="en-US" dirty="0"/>
              <a:t> </a:t>
            </a:r>
            <a:r>
              <a:rPr lang="en-US" dirty="0" err="1"/>
              <a:t>tế</a:t>
            </a:r>
            <a:r>
              <a:rPr lang="en-US" dirty="0"/>
              <a:t> </a:t>
            </a:r>
            <a:r>
              <a:rPr lang="en-US" dirty="0" err="1"/>
              <a:t>ảo</a:t>
            </a:r>
            <a:endParaRPr lang="en-US" dirty="0"/>
          </a:p>
          <a:p>
            <a:pPr marL="685800" indent="0">
              <a:buNone/>
            </a:pPr>
            <a:r>
              <a:rPr lang="en-US" dirty="0"/>
              <a:t>8.3. </a:t>
            </a:r>
            <a:r>
              <a:rPr lang="en-US" dirty="0" err="1"/>
              <a:t>Chuyên</a:t>
            </a:r>
            <a:r>
              <a:rPr lang="en-US" dirty="0"/>
              <a:t> </a:t>
            </a:r>
            <a:r>
              <a:rPr lang="en-US" dirty="0" err="1"/>
              <a:t>gia</a:t>
            </a:r>
            <a:r>
              <a:rPr lang="en-US" dirty="0"/>
              <a:t> </a:t>
            </a:r>
            <a:r>
              <a:rPr lang="en-US" dirty="0" err="1"/>
              <a:t>bảo</a:t>
            </a:r>
            <a:r>
              <a:rPr lang="en-US" dirty="0"/>
              <a:t> </a:t>
            </a:r>
            <a:r>
              <a:rPr lang="en-US" dirty="0" err="1"/>
              <a:t>mật</a:t>
            </a:r>
            <a:r>
              <a:rPr lang="en-US" dirty="0"/>
              <a:t> </a:t>
            </a:r>
            <a:r>
              <a:rPr lang="en-US" dirty="0" err="1"/>
              <a:t>máy</a:t>
            </a:r>
            <a:r>
              <a:rPr lang="en-US" dirty="0"/>
              <a:t> </a:t>
            </a:r>
            <a:r>
              <a:rPr lang="en-US" dirty="0" err="1"/>
              <a:t>tính</a:t>
            </a:r>
            <a:r>
              <a:rPr lang="en-US" dirty="0"/>
              <a:t> </a:t>
            </a:r>
          </a:p>
          <a:p>
            <a:pPr marL="685800" indent="0">
              <a:buNone/>
            </a:pPr>
            <a:r>
              <a:rPr lang="en-US" dirty="0"/>
              <a:t>8.4. </a:t>
            </a:r>
            <a:r>
              <a:rPr lang="en-US" dirty="0" err="1"/>
              <a:t>Kỹ</a:t>
            </a:r>
            <a:r>
              <a:rPr lang="en-US" dirty="0"/>
              <a:t> </a:t>
            </a:r>
            <a:r>
              <a:rPr lang="en-US" dirty="0" err="1"/>
              <a:t>sư</a:t>
            </a:r>
            <a:r>
              <a:rPr lang="en-US" dirty="0"/>
              <a:t> GPU </a:t>
            </a:r>
          </a:p>
          <a:p>
            <a:pPr marL="685800" indent="0">
              <a:buNone/>
            </a:pPr>
            <a:r>
              <a:rPr lang="en-US" dirty="0"/>
              <a:t>8.5 </a:t>
            </a:r>
            <a:r>
              <a:rPr lang="en-US" dirty="0" err="1"/>
              <a:t>Kỹ</a:t>
            </a:r>
            <a:r>
              <a:rPr lang="en-US" dirty="0"/>
              <a:t> </a:t>
            </a:r>
            <a:r>
              <a:rPr lang="en-US" dirty="0" err="1"/>
              <a:t>sư</a:t>
            </a:r>
            <a:r>
              <a:rPr lang="en-US" dirty="0"/>
              <a:t> </a:t>
            </a:r>
            <a:r>
              <a:rPr lang="en-US" dirty="0" err="1"/>
              <a:t>Blockchain</a:t>
            </a:r>
            <a:endParaRPr lang="en-US" dirty="0"/>
          </a:p>
          <a:p>
            <a:pPr marL="685800" indent="0">
              <a:buNone/>
            </a:pPr>
            <a:r>
              <a:rPr lang="en-US" dirty="0"/>
              <a:t>8.6. </a:t>
            </a:r>
            <a:r>
              <a:rPr lang="en-US" dirty="0" err="1"/>
              <a:t>Chuyên</a:t>
            </a:r>
            <a:r>
              <a:rPr lang="en-US" dirty="0"/>
              <a:t> </a:t>
            </a:r>
            <a:r>
              <a:rPr lang="en-US" dirty="0" err="1"/>
              <a:t>gia</a:t>
            </a:r>
            <a:r>
              <a:rPr lang="en-US" dirty="0"/>
              <a:t> </a:t>
            </a:r>
            <a:r>
              <a:rPr lang="en-US" dirty="0" err="1"/>
              <a:t>máy</a:t>
            </a:r>
            <a:r>
              <a:rPr lang="en-US" dirty="0"/>
              <a:t> </a:t>
            </a:r>
            <a:r>
              <a:rPr lang="en-US" dirty="0" err="1"/>
              <a:t>học</a:t>
            </a:r>
            <a:r>
              <a:rPr lang="en-US" dirty="0"/>
              <a:t>, </a:t>
            </a:r>
            <a:r>
              <a:rPr lang="en-US" dirty="0" err="1"/>
              <a:t>kỹ</a:t>
            </a:r>
            <a:r>
              <a:rPr lang="en-US" dirty="0"/>
              <a:t> </a:t>
            </a:r>
            <a:r>
              <a:rPr lang="en-US" dirty="0" err="1"/>
              <a:t>sư</a:t>
            </a:r>
            <a:r>
              <a:rPr lang="en-US" dirty="0"/>
              <a:t> </a:t>
            </a:r>
            <a:r>
              <a:rPr lang="en-US" dirty="0" err="1"/>
              <a:t>điện</a:t>
            </a:r>
            <a:r>
              <a:rPr lang="en-US" dirty="0"/>
              <a:t> </a:t>
            </a:r>
          </a:p>
          <a:p>
            <a:endParaRPr lang="vi-VN" dirty="0"/>
          </a:p>
        </p:txBody>
      </p:sp>
    </p:spTree>
    <p:extLst>
      <p:ext uri="{BB962C8B-B14F-4D97-AF65-F5344CB8AC3E}">
        <p14:creationId xmlns:p14="http://schemas.microsoft.com/office/powerpoint/2010/main" val="799823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8.2.2 </a:t>
            </a:r>
            <a:r>
              <a:rPr lang="vi-VN" dirty="0"/>
              <a:t>Đặc điểm của công nghệ thực tế ảo</a:t>
            </a:r>
          </a:p>
        </p:txBody>
      </p:sp>
      <p:sp>
        <p:nvSpPr>
          <p:cNvPr id="3" name="Content Placeholder 2"/>
          <p:cNvSpPr>
            <a:spLocks noGrp="1"/>
          </p:cNvSpPr>
          <p:nvPr>
            <p:ph idx="1"/>
          </p:nvPr>
        </p:nvSpPr>
        <p:spPr/>
        <p:txBody>
          <a:bodyPr/>
          <a:lstStyle/>
          <a:p>
            <a:r>
              <a:rPr lang="vi-VN" b="1" dirty="0">
                <a:solidFill>
                  <a:srgbClr val="000099"/>
                </a:solidFill>
              </a:rPr>
              <a:t>Cảm giác đắm chìm (immersion):</a:t>
            </a:r>
          </a:p>
          <a:p>
            <a:pPr lvl="1" indent="-342900"/>
            <a:r>
              <a:rPr lang="vi-VN" dirty="0"/>
              <a:t>Người dùng cảm thấy mình là một phần của thế giới ảo, hòa lẫn vào thế giới đó. VR còn đẩy cảm giác này "thật" hơn nữa nhờ tác động lên các kênh cảm giác khác. </a:t>
            </a:r>
          </a:p>
          <a:p>
            <a:pPr lvl="1" indent="-342900"/>
            <a:r>
              <a:rPr lang="vi-VN" dirty="0"/>
              <a:t>Người dùng không những nhìn thấy đối tượng đồ họa 3D, điều khiển (xoay, di chuyển…) được đối tượng mà còn sờ và cảm thấy chúng như có thật.</a:t>
            </a:r>
          </a:p>
        </p:txBody>
      </p:sp>
    </p:spTree>
    <p:extLst>
      <p:ext uri="{BB962C8B-B14F-4D97-AF65-F5344CB8AC3E}">
        <p14:creationId xmlns:p14="http://schemas.microsoft.com/office/powerpoint/2010/main" val="1568686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8.2.2 </a:t>
            </a:r>
            <a:r>
              <a:rPr lang="vi-VN" dirty="0"/>
              <a:t>Đặc điểm của công nghệ thực tế ảo</a:t>
            </a:r>
          </a:p>
        </p:txBody>
      </p:sp>
      <p:sp>
        <p:nvSpPr>
          <p:cNvPr id="3" name="Content Placeholder 2"/>
          <p:cNvSpPr>
            <a:spLocks noGrp="1"/>
          </p:cNvSpPr>
          <p:nvPr>
            <p:ph idx="1"/>
          </p:nvPr>
        </p:nvSpPr>
        <p:spPr/>
        <p:txBody>
          <a:bodyPr/>
          <a:lstStyle/>
          <a:p>
            <a:r>
              <a:rPr lang="vi-VN" b="1" dirty="0">
                <a:solidFill>
                  <a:srgbClr val="000099"/>
                </a:solidFill>
              </a:rPr>
              <a:t>Imagination (Tưởng tượng)</a:t>
            </a:r>
            <a:r>
              <a:rPr lang="vi-VN" dirty="0"/>
              <a:t>:</a:t>
            </a:r>
          </a:p>
          <a:p>
            <a:pPr lvl="1"/>
            <a:r>
              <a:rPr lang="vi-VN" b="1" i="1" dirty="0">
                <a:solidFill>
                  <a:srgbClr val="000099"/>
                </a:solidFill>
              </a:rPr>
              <a:t>Sự du hành</a:t>
            </a:r>
            <a:r>
              <a:rPr lang="vi-VN" dirty="0"/>
              <a:t>: là khả năng của người dùng để di chuyển khắp nơi một cách độc lập, cứ như là đang ở bên trong một môi trường thật. Nhà phát triển phần mềm có thể thiết lập những áp đặt đối với việc truy cậpvào những khu vực ảo nhất định, cho phép có được nhiều mức độ tự do khác nhau (Người dùng có thể bay, xuyên tường, đi lại khắp nơi hoặc bơi lặn…). Một khía cạnh khác của sự du hành là sự định vị điểm nhìn của người dùng. Sự kiểm soát điểm nhìn là việc người dùng tự theo dõi chính họ từ một khoảng cách, việc quan sát cảnh tượng thông qua đôi mắtcủa một con người khác, hoặc di chuyển khắp trong thiết kế của một cao ốc mới như thể đang ngồi trong một chiếc ghế đẩy… </a:t>
            </a:r>
          </a:p>
          <a:p>
            <a:pPr lvl="1"/>
            <a:r>
              <a:rPr lang="vi-VN" b="1" i="1" dirty="0">
                <a:solidFill>
                  <a:srgbClr val="000099"/>
                </a:solidFill>
              </a:rPr>
              <a:t>Động lực học của môi trường </a:t>
            </a:r>
            <a:r>
              <a:rPr lang="vi-VN" dirty="0"/>
              <a:t>là những quy tắc về cách thức mà người, vật và mọi thứ tương tác với nhau trong một trật tự để trao đổi năng lượng hoặc thông tin.</a:t>
            </a:r>
          </a:p>
          <a:p>
            <a:pPr lvl="1"/>
            <a:endParaRPr lang="vi-VN" dirty="0"/>
          </a:p>
        </p:txBody>
      </p:sp>
    </p:spTree>
    <p:extLst>
      <p:ext uri="{BB962C8B-B14F-4D97-AF65-F5344CB8AC3E}">
        <p14:creationId xmlns:p14="http://schemas.microsoft.com/office/powerpoint/2010/main" val="1254539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8.2.3 </a:t>
            </a:r>
            <a:r>
              <a:rPr lang="en-US" b="1" dirty="0" err="1"/>
              <a:t>Các</a:t>
            </a:r>
            <a:r>
              <a:rPr lang="en-US" b="1" dirty="0"/>
              <a:t> </a:t>
            </a:r>
            <a:r>
              <a:rPr lang="en-US" b="1" dirty="0" err="1"/>
              <a:t>thành</a:t>
            </a:r>
            <a:r>
              <a:rPr lang="en-US" b="1" dirty="0"/>
              <a:t> </a:t>
            </a:r>
            <a:r>
              <a:rPr lang="en-US" b="1" dirty="0" err="1"/>
              <a:t>phần</a:t>
            </a:r>
            <a:r>
              <a:rPr lang="en-US" b="1" dirty="0"/>
              <a:t> </a:t>
            </a:r>
            <a:r>
              <a:rPr lang="en-US" b="1" dirty="0" err="1"/>
              <a:t>một</a:t>
            </a:r>
            <a:r>
              <a:rPr lang="en-US" b="1" dirty="0"/>
              <a:t> </a:t>
            </a:r>
            <a:r>
              <a:rPr lang="en-US" b="1" dirty="0" err="1"/>
              <a:t>hệ</a:t>
            </a:r>
            <a:r>
              <a:rPr lang="en-US" b="1" dirty="0"/>
              <a:t> </a:t>
            </a:r>
            <a:r>
              <a:rPr lang="en-US" b="1" dirty="0" err="1"/>
              <a:t>thống</a:t>
            </a:r>
            <a:r>
              <a:rPr lang="en-US" b="1" dirty="0"/>
              <a:t> VR </a:t>
            </a:r>
            <a:r>
              <a:rPr lang="en-US" dirty="0"/>
              <a:t> </a:t>
            </a:r>
          </a:p>
        </p:txBody>
      </p:sp>
      <p:sp>
        <p:nvSpPr>
          <p:cNvPr id="3" name="Content Placeholder 2"/>
          <p:cNvSpPr>
            <a:spLocks noGrp="1"/>
          </p:cNvSpPr>
          <p:nvPr>
            <p:ph idx="1"/>
          </p:nvPr>
        </p:nvSpPr>
        <p:spPr>
          <a:xfrm>
            <a:off x="1213657" y="1066800"/>
            <a:ext cx="10324407" cy="5110163"/>
          </a:xfrm>
        </p:spPr>
        <p:txBody>
          <a:bodyPr>
            <a:normAutofit/>
          </a:bodyPr>
          <a:lstStyle/>
          <a:p>
            <a:pPr algn="just"/>
            <a:endParaRPr lang="en-US" dirty="0"/>
          </a:p>
        </p:txBody>
      </p:sp>
      <p:pic>
        <p:nvPicPr>
          <p:cNvPr id="2050" name="Picture 2" descr="Công nghệ thực tế ảo là g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351" y="1560324"/>
            <a:ext cx="9792898" cy="412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168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8.2.3 </a:t>
            </a:r>
            <a:r>
              <a:rPr lang="en-US" dirty="0" err="1"/>
              <a:t>Các</a:t>
            </a:r>
            <a:r>
              <a:rPr lang="en-US" dirty="0"/>
              <a:t> </a:t>
            </a:r>
            <a:r>
              <a:rPr lang="en-US" dirty="0" err="1"/>
              <a:t>thành</a:t>
            </a:r>
            <a:r>
              <a:rPr lang="en-US" dirty="0"/>
              <a:t> </a:t>
            </a:r>
            <a:r>
              <a:rPr lang="en-US" dirty="0" err="1"/>
              <a:t>phần</a:t>
            </a:r>
            <a:r>
              <a:rPr lang="en-US" dirty="0"/>
              <a:t> </a:t>
            </a:r>
            <a:r>
              <a:rPr lang="en-US" dirty="0" err="1"/>
              <a:t>một</a:t>
            </a:r>
            <a:r>
              <a:rPr lang="en-US" dirty="0"/>
              <a:t> </a:t>
            </a:r>
            <a:r>
              <a:rPr lang="en-US" dirty="0" err="1"/>
              <a:t>hệ</a:t>
            </a:r>
            <a:r>
              <a:rPr lang="en-US" dirty="0"/>
              <a:t> </a:t>
            </a:r>
            <a:r>
              <a:rPr lang="en-US" dirty="0" err="1"/>
              <a:t>thống</a:t>
            </a:r>
            <a:r>
              <a:rPr lang="en-US" dirty="0"/>
              <a:t> VR</a:t>
            </a:r>
            <a:endParaRPr lang="vi-VN" dirty="0"/>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2"/>
          <a:stretch>
            <a:fillRect/>
          </a:stretch>
        </p:blipFill>
        <p:spPr>
          <a:xfrm>
            <a:off x="1640702" y="1945179"/>
            <a:ext cx="8772220" cy="3358342"/>
          </a:xfrm>
          <a:prstGeom prst="rect">
            <a:avLst/>
          </a:prstGeom>
        </p:spPr>
      </p:pic>
    </p:spTree>
    <p:extLst>
      <p:ext uri="{BB962C8B-B14F-4D97-AF65-F5344CB8AC3E}">
        <p14:creationId xmlns:p14="http://schemas.microsoft.com/office/powerpoint/2010/main" val="3668799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8.2.4 </a:t>
            </a:r>
            <a:r>
              <a:rPr lang="vi-VN" dirty="0"/>
              <a:t>Các ứng dụng của thực tế ảo</a:t>
            </a:r>
            <a:br>
              <a:rPr lang="vi-VN" dirty="0"/>
            </a:br>
            <a:endParaRPr lang="vi-VN" dirty="0"/>
          </a:p>
        </p:txBody>
      </p:sp>
      <p:sp>
        <p:nvSpPr>
          <p:cNvPr id="3" name="Content Placeholder 2"/>
          <p:cNvSpPr>
            <a:spLocks noGrp="1"/>
          </p:cNvSpPr>
          <p:nvPr>
            <p:ph idx="1"/>
          </p:nvPr>
        </p:nvSpPr>
        <p:spPr/>
        <p:txBody>
          <a:bodyPr/>
          <a:lstStyle/>
          <a:p>
            <a:r>
              <a:rPr lang="vi-VN" dirty="0"/>
              <a:t>Giải trí (game, move, ...)</a:t>
            </a:r>
          </a:p>
          <a:p>
            <a:r>
              <a:rPr lang="vi-VN" dirty="0"/>
              <a:t>Giáo dục</a:t>
            </a:r>
          </a:p>
          <a:p>
            <a:r>
              <a:rPr lang="vi-VN" dirty="0"/>
              <a:t>Y tế</a:t>
            </a:r>
          </a:p>
          <a:p>
            <a:r>
              <a:rPr lang="vi-VN" dirty="0"/>
              <a:t>Công nghiệp</a:t>
            </a:r>
          </a:p>
          <a:p>
            <a:r>
              <a:rPr lang="vi-VN" dirty="0"/>
              <a:t>Quân đội</a:t>
            </a:r>
          </a:p>
        </p:txBody>
      </p:sp>
    </p:spTree>
    <p:extLst>
      <p:ext uri="{BB962C8B-B14F-4D97-AF65-F5344CB8AC3E}">
        <p14:creationId xmlns:p14="http://schemas.microsoft.com/office/powerpoint/2010/main" val="3625347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8.2.4 </a:t>
            </a:r>
            <a:r>
              <a:rPr lang="vi-VN" dirty="0"/>
              <a:t>Các ứng dụng của thực tế ảo</a:t>
            </a:r>
            <a:br>
              <a:rPr lang="vi-VN" dirty="0"/>
            </a:br>
            <a:endParaRPr lang="vi-VN" dirty="0"/>
          </a:p>
        </p:txBody>
      </p:sp>
      <p:sp>
        <p:nvSpPr>
          <p:cNvPr id="3" name="Content Placeholder 2"/>
          <p:cNvSpPr>
            <a:spLocks noGrp="1"/>
          </p:cNvSpPr>
          <p:nvPr>
            <p:ph idx="1"/>
          </p:nvPr>
        </p:nvSpPr>
        <p:spPr/>
        <p:txBody>
          <a:bodyPr/>
          <a:lstStyle/>
          <a:p>
            <a:r>
              <a:rPr lang="vi-VN" dirty="0"/>
              <a:t>Game</a:t>
            </a:r>
          </a:p>
        </p:txBody>
      </p:sp>
      <p:pic>
        <p:nvPicPr>
          <p:cNvPr id="5" name="Picture 4"/>
          <p:cNvPicPr>
            <a:picLocks noChangeAspect="1"/>
          </p:cNvPicPr>
          <p:nvPr/>
        </p:nvPicPr>
        <p:blipFill>
          <a:blip r:embed="rId3"/>
          <a:stretch>
            <a:fillRect/>
          </a:stretch>
        </p:blipFill>
        <p:spPr>
          <a:xfrm>
            <a:off x="2842952" y="1548435"/>
            <a:ext cx="8478289" cy="4750765"/>
          </a:xfrm>
          <a:prstGeom prst="rect">
            <a:avLst/>
          </a:prstGeom>
        </p:spPr>
      </p:pic>
    </p:spTree>
    <p:extLst>
      <p:ext uri="{BB962C8B-B14F-4D97-AF65-F5344CB8AC3E}">
        <p14:creationId xmlns:p14="http://schemas.microsoft.com/office/powerpoint/2010/main" val="126080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8.2.4 </a:t>
            </a:r>
            <a:r>
              <a:rPr lang="vi-VN" dirty="0"/>
              <a:t>Các ứng dụng của thực tế ảo</a:t>
            </a:r>
            <a:br>
              <a:rPr lang="vi-VN" dirty="0"/>
            </a:br>
            <a:endParaRPr lang="vi-VN" dirty="0"/>
          </a:p>
        </p:txBody>
      </p:sp>
      <p:sp>
        <p:nvSpPr>
          <p:cNvPr id="3" name="Content Placeholder 2"/>
          <p:cNvSpPr>
            <a:spLocks noGrp="1"/>
          </p:cNvSpPr>
          <p:nvPr>
            <p:ph idx="1"/>
          </p:nvPr>
        </p:nvSpPr>
        <p:spPr/>
        <p:txBody>
          <a:bodyPr/>
          <a:lstStyle/>
          <a:p>
            <a:r>
              <a:rPr lang="vi-VN" dirty="0"/>
              <a:t>Game</a:t>
            </a:r>
          </a:p>
        </p:txBody>
      </p:sp>
      <p:pic>
        <p:nvPicPr>
          <p:cNvPr id="4" name="Picture 3"/>
          <p:cNvPicPr>
            <a:picLocks noChangeAspect="1"/>
          </p:cNvPicPr>
          <p:nvPr/>
        </p:nvPicPr>
        <p:blipFill>
          <a:blip r:embed="rId3"/>
          <a:stretch>
            <a:fillRect/>
          </a:stretch>
        </p:blipFill>
        <p:spPr>
          <a:xfrm>
            <a:off x="2477192" y="1548770"/>
            <a:ext cx="9073169" cy="5080975"/>
          </a:xfrm>
          <a:prstGeom prst="rect">
            <a:avLst/>
          </a:prstGeom>
        </p:spPr>
      </p:pic>
    </p:spTree>
    <p:extLst>
      <p:ext uri="{BB962C8B-B14F-4D97-AF65-F5344CB8AC3E}">
        <p14:creationId xmlns:p14="http://schemas.microsoft.com/office/powerpoint/2010/main" val="3124848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8.2.4 </a:t>
            </a:r>
            <a:r>
              <a:rPr lang="vi-VN"/>
              <a:t>Các ứng dụng của thực tế ảo</a:t>
            </a:r>
            <a:endParaRPr lang="vi-VN" dirty="0"/>
          </a:p>
        </p:txBody>
      </p:sp>
      <p:pic>
        <p:nvPicPr>
          <p:cNvPr id="4" name="Content Placeholder 3"/>
          <p:cNvPicPr>
            <a:picLocks noGrp="1" noChangeAspect="1"/>
          </p:cNvPicPr>
          <p:nvPr>
            <p:ph idx="1"/>
          </p:nvPr>
        </p:nvPicPr>
        <p:blipFill>
          <a:blip r:embed="rId2"/>
          <a:stretch>
            <a:fillRect/>
          </a:stretch>
        </p:blipFill>
        <p:spPr>
          <a:xfrm>
            <a:off x="2705500" y="1219200"/>
            <a:ext cx="7390599" cy="4927600"/>
          </a:xfrm>
        </p:spPr>
      </p:pic>
    </p:spTree>
    <p:extLst>
      <p:ext uri="{BB962C8B-B14F-4D97-AF65-F5344CB8AC3E}">
        <p14:creationId xmlns:p14="http://schemas.microsoft.com/office/powerpoint/2010/main" val="971355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8.2.4 </a:t>
            </a:r>
            <a:r>
              <a:rPr lang="vi-VN" dirty="0"/>
              <a:t>Các ứng dụng của thực tế ảo</a:t>
            </a:r>
          </a:p>
        </p:txBody>
      </p:sp>
      <p:pic>
        <p:nvPicPr>
          <p:cNvPr id="5" name="Content Placeholder 4"/>
          <p:cNvPicPr>
            <a:picLocks noGrp="1" noChangeAspect="1"/>
          </p:cNvPicPr>
          <p:nvPr>
            <p:ph idx="1"/>
          </p:nvPr>
        </p:nvPicPr>
        <p:blipFill>
          <a:blip r:embed="rId2"/>
          <a:stretch>
            <a:fillRect/>
          </a:stretch>
        </p:blipFill>
        <p:spPr>
          <a:xfrm>
            <a:off x="2626821" y="1523332"/>
            <a:ext cx="7124903" cy="4640093"/>
          </a:xfrm>
          <a:prstGeom prst="rect">
            <a:avLst/>
          </a:prstGeom>
        </p:spPr>
      </p:pic>
    </p:spTree>
    <p:extLst>
      <p:ext uri="{BB962C8B-B14F-4D97-AF65-F5344CB8AC3E}">
        <p14:creationId xmlns:p14="http://schemas.microsoft.com/office/powerpoint/2010/main" val="2055417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8.2.4 </a:t>
            </a:r>
            <a:r>
              <a:rPr lang="vi-VN" dirty="0"/>
              <a:t>Các ứng dụng của thực tế ảo</a:t>
            </a:r>
          </a:p>
        </p:txBody>
      </p:sp>
      <p:sp>
        <p:nvSpPr>
          <p:cNvPr id="3" name="Content Placeholder 2"/>
          <p:cNvSpPr>
            <a:spLocks noGrp="1"/>
          </p:cNvSpPr>
          <p:nvPr>
            <p:ph idx="1"/>
          </p:nvPr>
        </p:nvSpPr>
        <p:spPr/>
        <p:txBody>
          <a:bodyPr/>
          <a:lstStyle/>
          <a:p>
            <a:r>
              <a:rPr lang="vi-VN" dirty="0"/>
              <a:t>Quân đội</a:t>
            </a:r>
          </a:p>
        </p:txBody>
      </p:sp>
      <p:pic>
        <p:nvPicPr>
          <p:cNvPr id="4" name="Picture 3"/>
          <p:cNvPicPr>
            <a:picLocks noChangeAspect="1"/>
          </p:cNvPicPr>
          <p:nvPr/>
        </p:nvPicPr>
        <p:blipFill>
          <a:blip r:embed="rId2"/>
          <a:stretch>
            <a:fillRect/>
          </a:stretch>
        </p:blipFill>
        <p:spPr>
          <a:xfrm>
            <a:off x="3059083" y="1724429"/>
            <a:ext cx="7265324" cy="4289367"/>
          </a:xfrm>
          <a:prstGeom prst="rect">
            <a:avLst/>
          </a:prstGeom>
        </p:spPr>
      </p:pic>
    </p:spTree>
    <p:extLst>
      <p:ext uri="{BB962C8B-B14F-4D97-AF65-F5344CB8AC3E}">
        <p14:creationId xmlns:p14="http://schemas.microsoft.com/office/powerpoint/2010/main" val="4071726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4339-0E57-4BD6-89FD-0A6026B68ADB}"/>
              </a:ext>
            </a:extLst>
          </p:cNvPr>
          <p:cNvSpPr>
            <a:spLocks noGrp="1"/>
          </p:cNvSpPr>
          <p:nvPr>
            <p:ph type="ctrTitle"/>
          </p:nvPr>
        </p:nvSpPr>
        <p:spPr>
          <a:xfrm>
            <a:off x="914400" y="1534161"/>
            <a:ext cx="10363200" cy="5120640"/>
          </a:xfrm>
        </p:spPr>
        <p:txBody>
          <a:bodyPr/>
          <a:lstStyle/>
          <a:p>
            <a:r>
              <a:rPr lang="en-US" sz="2800" b="0" i="0" dirty="0">
                <a:solidFill>
                  <a:srgbClr val="202122"/>
                </a:solidFill>
                <a:effectLst/>
                <a:latin typeface="Arial" panose="020B0604020202020204" pitchFamily="34" charset="0"/>
              </a:rPr>
              <a:t>The </a:t>
            </a:r>
            <a:r>
              <a:rPr lang="en-US" sz="2800" b="1" i="0" dirty="0">
                <a:solidFill>
                  <a:srgbClr val="202122"/>
                </a:solidFill>
                <a:effectLst/>
                <a:latin typeface="Arial" panose="020B0604020202020204" pitchFamily="34" charset="0"/>
              </a:rPr>
              <a:t>Computing Technology Industry Association</a:t>
            </a:r>
            <a:r>
              <a:rPr lang="en-US" sz="2800" b="0" i="0" dirty="0">
                <a:solidFill>
                  <a:srgbClr val="202122"/>
                </a:solidFill>
                <a:effectLst/>
                <a:latin typeface="Arial" panose="020B0604020202020204" pitchFamily="34" charset="0"/>
              </a:rPr>
              <a:t> (</a:t>
            </a:r>
            <a:r>
              <a:rPr lang="en-US" sz="2800" b="1" i="0" dirty="0">
                <a:solidFill>
                  <a:srgbClr val="202122"/>
                </a:solidFill>
                <a:effectLst/>
                <a:latin typeface="Arial" panose="020B0604020202020204" pitchFamily="34" charset="0"/>
              </a:rPr>
              <a:t>CompTIA</a:t>
            </a:r>
            <a:r>
              <a:rPr lang="en-US" sz="2800" b="0" i="0" dirty="0">
                <a:solidFill>
                  <a:srgbClr val="202122"/>
                </a:solidFill>
                <a:effectLst/>
                <a:latin typeface="Arial" panose="020B0604020202020204" pitchFamily="34" charset="0"/>
              </a:rPr>
              <a:t>) is a non-profit </a:t>
            </a:r>
            <a:r>
              <a:rPr lang="en-US" sz="2800" b="0" i="0" u="none" strike="noStrike" dirty="0">
                <a:solidFill>
                  <a:srgbClr val="0B0080"/>
                </a:solidFill>
                <a:effectLst/>
                <a:latin typeface="Arial" panose="020B0604020202020204" pitchFamily="34" charset="0"/>
                <a:hlinkClick r:id="rId3" tooltip="Industry trade group"/>
              </a:rPr>
              <a:t>trade association</a:t>
            </a:r>
            <a:r>
              <a:rPr lang="en-US" sz="2800" b="0" i="0" dirty="0">
                <a:solidFill>
                  <a:srgbClr val="202122"/>
                </a:solidFill>
                <a:effectLst/>
                <a:latin typeface="Arial" panose="020B0604020202020204" pitchFamily="34" charset="0"/>
              </a:rPr>
              <a:t>, issuing </a:t>
            </a:r>
            <a:r>
              <a:rPr lang="en-US" sz="2800" b="0" i="0" u="none" strike="noStrike" dirty="0">
                <a:solidFill>
                  <a:srgbClr val="0B0080"/>
                </a:solidFill>
                <a:effectLst/>
                <a:latin typeface="Arial" panose="020B0604020202020204" pitchFamily="34" charset="0"/>
                <a:hlinkClick r:id="rId4" tooltip="Professional certification"/>
              </a:rPr>
              <a:t>professional certifications</a:t>
            </a:r>
            <a:r>
              <a:rPr lang="en-US" sz="2800" b="0" i="0" dirty="0">
                <a:solidFill>
                  <a:srgbClr val="202122"/>
                </a:solidFill>
                <a:effectLst/>
                <a:latin typeface="Arial" panose="020B0604020202020204" pitchFamily="34" charset="0"/>
              </a:rPr>
              <a:t> for the </a:t>
            </a:r>
            <a:r>
              <a:rPr lang="en-US" sz="2800" b="0" i="0" u="none" strike="noStrike" dirty="0">
                <a:solidFill>
                  <a:srgbClr val="0B0080"/>
                </a:solidFill>
                <a:effectLst/>
                <a:latin typeface="Arial" panose="020B0604020202020204" pitchFamily="34" charset="0"/>
                <a:hlinkClick r:id="rId5" tooltip="Information technology"/>
              </a:rPr>
              <a:t>information technology</a:t>
            </a:r>
            <a:r>
              <a:rPr lang="en-US" sz="2800" b="0" i="0" dirty="0">
                <a:solidFill>
                  <a:srgbClr val="202122"/>
                </a:solidFill>
                <a:effectLst/>
                <a:latin typeface="Arial" panose="020B0604020202020204" pitchFamily="34" charset="0"/>
              </a:rPr>
              <a:t> (IT) industry. It is considered one of the IT industry's top trade associations.</a:t>
            </a:r>
            <a:r>
              <a:rPr lang="en-US" sz="2800" b="0" i="0" u="none" strike="noStrike" baseline="30000" dirty="0">
                <a:solidFill>
                  <a:srgbClr val="0B0080"/>
                </a:solidFill>
                <a:effectLst/>
                <a:latin typeface="Arial" panose="020B0604020202020204" pitchFamily="34" charset="0"/>
                <a:hlinkClick r:id="rId6"/>
              </a:rPr>
              <a:t>[2]</a:t>
            </a:r>
            <a:r>
              <a:rPr lang="en-US" sz="2800" b="0" i="0" dirty="0">
                <a:solidFill>
                  <a:srgbClr val="202122"/>
                </a:solidFill>
                <a:effectLst/>
                <a:latin typeface="Arial" panose="020B0604020202020204" pitchFamily="34" charset="0"/>
              </a:rPr>
              <a:t> Based in Downers Grove, Illinois, CompTIA issues vendor-neutral professional certifications in over 120 countries. The organization releases over 50 industry studies annually to track industry trends and changes. Over 2.2 million people have earned CompTIA certifications since the association was established.</a:t>
            </a:r>
            <a:endParaRPr lang="en-US" sz="2800" dirty="0"/>
          </a:p>
        </p:txBody>
      </p:sp>
    </p:spTree>
    <p:extLst>
      <p:ext uri="{BB962C8B-B14F-4D97-AF65-F5344CB8AC3E}">
        <p14:creationId xmlns:p14="http://schemas.microsoft.com/office/powerpoint/2010/main" val="774439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8.2.4 </a:t>
            </a:r>
            <a:r>
              <a:rPr lang="vi-VN" dirty="0"/>
              <a:t>Các ứng dụng của thực tế ảo</a:t>
            </a:r>
            <a:br>
              <a:rPr lang="vi-VN" dirty="0"/>
            </a:br>
            <a:endParaRPr lang="vi-VN" dirty="0"/>
          </a:p>
        </p:txBody>
      </p:sp>
      <p:sp>
        <p:nvSpPr>
          <p:cNvPr id="3" name="Content Placeholder 2"/>
          <p:cNvSpPr>
            <a:spLocks noGrp="1"/>
          </p:cNvSpPr>
          <p:nvPr>
            <p:ph idx="1"/>
          </p:nvPr>
        </p:nvSpPr>
        <p:spPr/>
        <p:txBody>
          <a:bodyPr/>
          <a:lstStyle/>
          <a:p>
            <a:r>
              <a:rPr lang="vi-VN" dirty="0"/>
              <a:t>Đào tạo láy xe/phi công</a:t>
            </a:r>
          </a:p>
        </p:txBody>
      </p:sp>
      <p:pic>
        <p:nvPicPr>
          <p:cNvPr id="6" name="Picture 5"/>
          <p:cNvPicPr>
            <a:picLocks noChangeAspect="1"/>
          </p:cNvPicPr>
          <p:nvPr/>
        </p:nvPicPr>
        <p:blipFill>
          <a:blip r:embed="rId3"/>
          <a:stretch>
            <a:fillRect/>
          </a:stretch>
        </p:blipFill>
        <p:spPr>
          <a:xfrm>
            <a:off x="2418079" y="1679170"/>
            <a:ext cx="8733906" cy="4912822"/>
          </a:xfrm>
          <a:prstGeom prst="rect">
            <a:avLst/>
          </a:prstGeom>
        </p:spPr>
      </p:pic>
    </p:spTree>
    <p:extLst>
      <p:ext uri="{BB962C8B-B14F-4D97-AF65-F5344CB8AC3E}">
        <p14:creationId xmlns:p14="http://schemas.microsoft.com/office/powerpoint/2010/main" val="3016409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8.2.4 </a:t>
            </a:r>
            <a:r>
              <a:rPr lang="vi-VN" dirty="0"/>
              <a:t>Các ứng dụng của thực tế ảo</a:t>
            </a:r>
            <a:br>
              <a:rPr lang="vi-VN" dirty="0"/>
            </a:br>
            <a:endParaRPr lang="vi-VN" dirty="0"/>
          </a:p>
        </p:txBody>
      </p:sp>
      <p:sp>
        <p:nvSpPr>
          <p:cNvPr id="3" name="Content Placeholder 2"/>
          <p:cNvSpPr>
            <a:spLocks noGrp="1"/>
          </p:cNvSpPr>
          <p:nvPr>
            <p:ph idx="1"/>
          </p:nvPr>
        </p:nvSpPr>
        <p:spPr/>
        <p:txBody>
          <a:bodyPr/>
          <a:lstStyle/>
          <a:p>
            <a:r>
              <a:rPr lang="vi-VN" dirty="0"/>
              <a:t>Phẩu thuật từ xa nhờ VR</a:t>
            </a:r>
          </a:p>
        </p:txBody>
      </p:sp>
      <p:pic>
        <p:nvPicPr>
          <p:cNvPr id="4" name="Picture 3"/>
          <p:cNvPicPr>
            <a:picLocks noChangeAspect="1"/>
          </p:cNvPicPr>
          <p:nvPr/>
        </p:nvPicPr>
        <p:blipFill rotWithShape="1">
          <a:blip r:embed="rId3"/>
          <a:srcRect l="52853" t="7415" r="4808" b="448"/>
          <a:stretch/>
        </p:blipFill>
        <p:spPr>
          <a:xfrm>
            <a:off x="2493819" y="2028455"/>
            <a:ext cx="5270269" cy="4270745"/>
          </a:xfrm>
          <a:prstGeom prst="rect">
            <a:avLst/>
          </a:prstGeom>
        </p:spPr>
      </p:pic>
    </p:spTree>
    <p:extLst>
      <p:ext uri="{BB962C8B-B14F-4D97-AF65-F5344CB8AC3E}">
        <p14:creationId xmlns:p14="http://schemas.microsoft.com/office/powerpoint/2010/main" val="3555281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8.2.4 </a:t>
            </a:r>
            <a:r>
              <a:rPr lang="vi-VN" dirty="0"/>
              <a:t>Các ứng dụng của thực tế ảo</a:t>
            </a:r>
            <a:br>
              <a:rPr lang="vi-VN" dirty="0"/>
            </a:br>
            <a:endParaRPr lang="vi-VN" dirty="0"/>
          </a:p>
        </p:txBody>
      </p:sp>
      <p:sp>
        <p:nvSpPr>
          <p:cNvPr id="3" name="Content Placeholder 2"/>
          <p:cNvSpPr>
            <a:spLocks noGrp="1"/>
          </p:cNvSpPr>
          <p:nvPr>
            <p:ph idx="1"/>
          </p:nvPr>
        </p:nvSpPr>
        <p:spPr/>
        <p:txBody>
          <a:bodyPr/>
          <a:lstStyle/>
          <a:p>
            <a:r>
              <a:rPr lang="vi-VN" dirty="0"/>
              <a:t>Phẩu thuật từ xa nhờ VR</a:t>
            </a:r>
          </a:p>
        </p:txBody>
      </p:sp>
      <p:pic>
        <p:nvPicPr>
          <p:cNvPr id="5" name="Picture 4"/>
          <p:cNvPicPr>
            <a:picLocks noChangeAspect="1"/>
          </p:cNvPicPr>
          <p:nvPr/>
        </p:nvPicPr>
        <p:blipFill>
          <a:blip r:embed="rId3"/>
          <a:stretch>
            <a:fillRect/>
          </a:stretch>
        </p:blipFill>
        <p:spPr>
          <a:xfrm>
            <a:off x="1909156" y="1930862"/>
            <a:ext cx="8431876" cy="4215938"/>
          </a:xfrm>
          <a:prstGeom prst="rect">
            <a:avLst/>
          </a:prstGeom>
        </p:spPr>
      </p:pic>
    </p:spTree>
    <p:extLst>
      <p:ext uri="{BB962C8B-B14F-4D97-AF65-F5344CB8AC3E}">
        <p14:creationId xmlns:p14="http://schemas.microsoft.com/office/powerpoint/2010/main" val="533457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8.2.4 </a:t>
            </a:r>
            <a:r>
              <a:rPr lang="vi-VN" dirty="0"/>
              <a:t>Các ứng dụng của thực tế ảo</a:t>
            </a:r>
            <a:br>
              <a:rPr lang="vi-VN" dirty="0"/>
            </a:br>
            <a:endParaRPr lang="vi-VN" dirty="0"/>
          </a:p>
        </p:txBody>
      </p:sp>
      <p:sp>
        <p:nvSpPr>
          <p:cNvPr id="3" name="Content Placeholder 2"/>
          <p:cNvSpPr>
            <a:spLocks noGrp="1"/>
          </p:cNvSpPr>
          <p:nvPr>
            <p:ph idx="1"/>
          </p:nvPr>
        </p:nvSpPr>
        <p:spPr/>
        <p:txBody>
          <a:bodyPr/>
          <a:lstStyle/>
          <a:p>
            <a:r>
              <a:rPr lang="vi-VN" b="1" dirty="0"/>
              <a:t>Bộ mô phỏng nhà máy điện hạt nhân WER - 1200</a:t>
            </a:r>
            <a:endParaRPr lang="vi-VN" dirty="0"/>
          </a:p>
        </p:txBody>
      </p:sp>
      <p:pic>
        <p:nvPicPr>
          <p:cNvPr id="5" name="Picture 4"/>
          <p:cNvPicPr>
            <a:picLocks noChangeAspect="1"/>
          </p:cNvPicPr>
          <p:nvPr/>
        </p:nvPicPr>
        <p:blipFill>
          <a:blip r:embed="rId3"/>
          <a:stretch>
            <a:fillRect/>
          </a:stretch>
        </p:blipFill>
        <p:spPr>
          <a:xfrm>
            <a:off x="3022109" y="1713524"/>
            <a:ext cx="6720408" cy="4433276"/>
          </a:xfrm>
          <a:prstGeom prst="rect">
            <a:avLst/>
          </a:prstGeom>
        </p:spPr>
      </p:pic>
    </p:spTree>
    <p:extLst>
      <p:ext uri="{BB962C8B-B14F-4D97-AF65-F5344CB8AC3E}">
        <p14:creationId xmlns:p14="http://schemas.microsoft.com/office/powerpoint/2010/main" val="3378019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8.2.4 </a:t>
            </a:r>
            <a:r>
              <a:rPr lang="vi-VN" dirty="0"/>
              <a:t>Các ứng dụng của thực tế ảo</a:t>
            </a:r>
            <a:br>
              <a:rPr lang="vi-VN" dirty="0"/>
            </a:br>
            <a:endParaRPr lang="vi-VN" dirty="0"/>
          </a:p>
        </p:txBody>
      </p:sp>
      <p:sp>
        <p:nvSpPr>
          <p:cNvPr id="3" name="Content Placeholder 2"/>
          <p:cNvSpPr>
            <a:spLocks noGrp="1"/>
          </p:cNvSpPr>
          <p:nvPr>
            <p:ph idx="1"/>
          </p:nvPr>
        </p:nvSpPr>
        <p:spPr/>
        <p:txBody>
          <a:bodyPr/>
          <a:lstStyle/>
          <a:p>
            <a:r>
              <a:rPr lang="vi-VN" b="1" dirty="0"/>
              <a:t>Bộ mô phỏng nhà máy điện hạt nhân WER - 1200</a:t>
            </a:r>
            <a:endParaRPr lang="vi-VN" dirty="0"/>
          </a:p>
        </p:txBody>
      </p:sp>
      <p:pic>
        <p:nvPicPr>
          <p:cNvPr id="5" name="Picture 4"/>
          <p:cNvPicPr>
            <a:picLocks noChangeAspect="1"/>
          </p:cNvPicPr>
          <p:nvPr/>
        </p:nvPicPr>
        <p:blipFill>
          <a:blip r:embed="rId3"/>
          <a:stretch>
            <a:fillRect/>
          </a:stretch>
        </p:blipFill>
        <p:spPr>
          <a:xfrm>
            <a:off x="3022109" y="1713524"/>
            <a:ext cx="6720408" cy="4433276"/>
          </a:xfrm>
          <a:prstGeom prst="rect">
            <a:avLst/>
          </a:prstGeom>
        </p:spPr>
      </p:pic>
    </p:spTree>
    <p:extLst>
      <p:ext uri="{BB962C8B-B14F-4D97-AF65-F5344CB8AC3E}">
        <p14:creationId xmlns:p14="http://schemas.microsoft.com/office/powerpoint/2010/main" val="3891716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8.2.5 </a:t>
            </a:r>
            <a:r>
              <a:rPr lang="en-US" dirty="0" err="1"/>
              <a:t>Kỹ</a:t>
            </a:r>
            <a:r>
              <a:rPr lang="en-US" dirty="0"/>
              <a:t> </a:t>
            </a:r>
            <a:r>
              <a:rPr lang="en-US" dirty="0" err="1"/>
              <a:t>sư</a:t>
            </a:r>
            <a:r>
              <a:rPr lang="en-US" dirty="0"/>
              <a:t> </a:t>
            </a:r>
            <a:r>
              <a:rPr lang="en-US" dirty="0" err="1"/>
              <a:t>thực</a:t>
            </a:r>
            <a:r>
              <a:rPr lang="en-US" dirty="0"/>
              <a:t> </a:t>
            </a:r>
            <a:r>
              <a:rPr lang="en-US" dirty="0" err="1"/>
              <a:t>tế</a:t>
            </a:r>
            <a:r>
              <a:rPr lang="en-US" dirty="0"/>
              <a:t> </a:t>
            </a:r>
            <a:r>
              <a:rPr lang="en-US" dirty="0" err="1"/>
              <a:t>ảo</a:t>
            </a:r>
            <a:r>
              <a:rPr lang="en-US" dirty="0"/>
              <a:t> </a:t>
            </a:r>
            <a:r>
              <a:rPr lang="en-US" dirty="0" err="1"/>
              <a:t>cần</a:t>
            </a:r>
            <a:r>
              <a:rPr lang="en-US" dirty="0"/>
              <a:t> </a:t>
            </a:r>
            <a:r>
              <a:rPr lang="en-US" dirty="0" err="1"/>
              <a:t>gì</a:t>
            </a:r>
            <a:endParaRPr lang="vi-VN" dirty="0"/>
          </a:p>
        </p:txBody>
      </p:sp>
      <p:sp>
        <p:nvSpPr>
          <p:cNvPr id="3" name="Content Placeholder 2"/>
          <p:cNvSpPr>
            <a:spLocks noGrp="1"/>
          </p:cNvSpPr>
          <p:nvPr>
            <p:ph idx="1"/>
          </p:nvPr>
        </p:nvSpPr>
        <p:spPr/>
        <p:txBody>
          <a:bodyPr/>
          <a:lstStyle/>
          <a:p>
            <a:pPr lvl="0"/>
            <a:r>
              <a:rPr lang="en-US" dirty="0" err="1"/>
              <a:t>Ngôn</a:t>
            </a:r>
            <a:r>
              <a:rPr lang="en-US" dirty="0"/>
              <a:t> </a:t>
            </a:r>
            <a:r>
              <a:rPr lang="en-US" dirty="0" err="1"/>
              <a:t>ngữ</a:t>
            </a:r>
            <a:r>
              <a:rPr lang="en-US" dirty="0"/>
              <a:t>: Objective-C, C ++, C</a:t>
            </a:r>
            <a:endParaRPr lang="en-US" sz="2400" dirty="0"/>
          </a:p>
          <a:p>
            <a:r>
              <a:rPr lang="en-US" dirty="0" err="1"/>
              <a:t>Kiến</a:t>
            </a:r>
            <a:r>
              <a:rPr lang="en-US" dirty="0"/>
              <a:t> </a:t>
            </a:r>
            <a:r>
              <a:rPr lang="en-US" dirty="0" err="1"/>
              <a:t>thức</a:t>
            </a:r>
            <a:r>
              <a:rPr lang="en-US" dirty="0"/>
              <a:t> </a:t>
            </a:r>
            <a:r>
              <a:rPr lang="en-US" dirty="0" err="1"/>
              <a:t>nền</a:t>
            </a:r>
            <a:r>
              <a:rPr lang="en-US" dirty="0"/>
              <a:t> </a:t>
            </a:r>
            <a:r>
              <a:rPr lang="en-US" dirty="0" err="1"/>
              <a:t>tảng</a:t>
            </a:r>
            <a:r>
              <a:rPr lang="en-US" dirty="0"/>
              <a:t>: Computer Vision, </a:t>
            </a:r>
            <a:r>
              <a:rPr lang="en-US" dirty="0" err="1"/>
              <a:t>đồ</a:t>
            </a:r>
            <a:r>
              <a:rPr lang="en-US" dirty="0"/>
              <a:t> </a:t>
            </a:r>
            <a:r>
              <a:rPr lang="en-US" dirty="0" err="1"/>
              <a:t>họa</a:t>
            </a:r>
            <a:r>
              <a:rPr lang="en-US" dirty="0"/>
              <a:t> </a:t>
            </a:r>
            <a:r>
              <a:rPr lang="en-US" dirty="0" err="1"/>
              <a:t>máy</a:t>
            </a:r>
            <a:r>
              <a:rPr lang="en-US" dirty="0"/>
              <a:t> </a:t>
            </a:r>
            <a:r>
              <a:rPr lang="en-US" dirty="0" err="1"/>
              <a:t>tính</a:t>
            </a:r>
            <a:r>
              <a:rPr lang="en-US" dirty="0"/>
              <a:t>, </a:t>
            </a:r>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di </a:t>
            </a:r>
            <a:r>
              <a:rPr lang="en-US" dirty="0" err="1"/>
              <a:t>động</a:t>
            </a:r>
            <a:r>
              <a:rPr lang="en-US" dirty="0"/>
              <a:t>, OpenGL ES, C #, OpenGL, DirectX, </a:t>
            </a:r>
            <a:r>
              <a:rPr lang="en-US" dirty="0" err="1"/>
              <a:t>WebGL</a:t>
            </a:r>
            <a:r>
              <a:rPr lang="en-US" dirty="0"/>
              <a:t>, </a:t>
            </a:r>
            <a:r>
              <a:rPr lang="en-US" dirty="0" err="1"/>
              <a:t>Xử</a:t>
            </a:r>
            <a:r>
              <a:rPr lang="en-US" dirty="0"/>
              <a:t> </a:t>
            </a:r>
            <a:r>
              <a:rPr lang="en-US" dirty="0" err="1"/>
              <a:t>lý</a:t>
            </a:r>
            <a:r>
              <a:rPr lang="en-US" dirty="0"/>
              <a:t> </a:t>
            </a:r>
            <a:r>
              <a:rPr lang="en-US" dirty="0" err="1"/>
              <a:t>hình</a:t>
            </a:r>
            <a:r>
              <a:rPr lang="en-US" dirty="0"/>
              <a:t> </a:t>
            </a:r>
            <a:r>
              <a:rPr lang="en-US" dirty="0" err="1"/>
              <a:t>ảnh</a:t>
            </a:r>
            <a:r>
              <a:rPr lang="en-US" dirty="0"/>
              <a:t> </a:t>
            </a:r>
            <a:r>
              <a:rPr lang="en-US" dirty="0" err="1"/>
              <a:t>kỹ</a:t>
            </a:r>
            <a:r>
              <a:rPr lang="en-US" dirty="0"/>
              <a:t> </a:t>
            </a:r>
            <a:r>
              <a:rPr lang="en-US" dirty="0" err="1"/>
              <a:t>thuật</a:t>
            </a:r>
            <a:r>
              <a:rPr lang="en-US" dirty="0"/>
              <a:t> </a:t>
            </a:r>
            <a:r>
              <a:rPr lang="en-US" dirty="0" err="1"/>
              <a:t>số</a:t>
            </a:r>
            <a:r>
              <a:rPr lang="en-US" dirty="0"/>
              <a:t>.</a:t>
            </a:r>
          </a:p>
          <a:p>
            <a:pPr lvl="1"/>
            <a:endParaRPr lang="vi-VN" dirty="0"/>
          </a:p>
        </p:txBody>
      </p:sp>
    </p:spTree>
    <p:extLst>
      <p:ext uri="{BB962C8B-B14F-4D97-AF65-F5344CB8AC3E}">
        <p14:creationId xmlns:p14="http://schemas.microsoft.com/office/powerpoint/2010/main" val="1176120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8.3 </a:t>
            </a:r>
            <a:r>
              <a:rPr lang="en-US" dirty="0" err="1"/>
              <a:t>Chuyên</a:t>
            </a:r>
            <a:r>
              <a:rPr lang="en-US" dirty="0"/>
              <a:t> </a:t>
            </a:r>
            <a:r>
              <a:rPr lang="en-US" dirty="0" err="1"/>
              <a:t>gia</a:t>
            </a:r>
            <a:r>
              <a:rPr lang="en-US" dirty="0"/>
              <a:t> </a:t>
            </a:r>
            <a:r>
              <a:rPr lang="en-US" dirty="0" err="1"/>
              <a:t>bảo</a:t>
            </a:r>
            <a:r>
              <a:rPr lang="en-US" dirty="0"/>
              <a:t> </a:t>
            </a:r>
            <a:r>
              <a:rPr lang="en-US" dirty="0" err="1"/>
              <a:t>mật</a:t>
            </a:r>
            <a:r>
              <a:rPr lang="en-US" dirty="0"/>
              <a:t> </a:t>
            </a:r>
            <a:r>
              <a:rPr lang="en-US" dirty="0" err="1"/>
              <a:t>máy</a:t>
            </a:r>
            <a:r>
              <a:rPr lang="en-US" dirty="0"/>
              <a:t> </a:t>
            </a:r>
            <a:r>
              <a:rPr lang="en-US" dirty="0" err="1"/>
              <a:t>tính</a:t>
            </a:r>
            <a:endParaRPr lang="vi-VN" dirty="0"/>
          </a:p>
        </p:txBody>
      </p:sp>
      <p:sp>
        <p:nvSpPr>
          <p:cNvPr id="3" name="Content Placeholder 2"/>
          <p:cNvSpPr>
            <a:spLocks noGrp="1"/>
          </p:cNvSpPr>
          <p:nvPr>
            <p:ph idx="1"/>
          </p:nvPr>
        </p:nvSpPr>
        <p:spPr/>
        <p:txBody>
          <a:bodyPr/>
          <a:lstStyle/>
          <a:p>
            <a:pPr lvl="0"/>
            <a:r>
              <a:rPr lang="en-US" dirty="0"/>
              <a:t>Am </a:t>
            </a:r>
            <a:r>
              <a:rPr lang="en-US" dirty="0" err="1"/>
              <a:t>hiểu</a:t>
            </a:r>
            <a:r>
              <a:rPr lang="en-US" dirty="0"/>
              <a:t> </a:t>
            </a:r>
            <a:r>
              <a:rPr lang="en-US" dirty="0" err="1"/>
              <a:t>các</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không</a:t>
            </a:r>
            <a:r>
              <a:rPr lang="en-US" dirty="0"/>
              <a:t> </a:t>
            </a:r>
            <a:r>
              <a:rPr lang="en-US" dirty="0" err="1"/>
              <a:t>gian</a:t>
            </a:r>
            <a:r>
              <a:rPr lang="en-US" dirty="0"/>
              <a:t> </a:t>
            </a:r>
            <a:r>
              <a:rPr lang="en-US" dirty="0" err="1"/>
              <a:t>mạng</a:t>
            </a:r>
            <a:endParaRPr lang="en-US" sz="2400" dirty="0"/>
          </a:p>
          <a:p>
            <a:pPr lvl="0"/>
            <a:r>
              <a:rPr lang="en-US" dirty="0" err="1"/>
              <a:t>Khả</a:t>
            </a:r>
            <a:r>
              <a:rPr lang="en-US" dirty="0"/>
              <a:t> </a:t>
            </a:r>
            <a:r>
              <a:rPr lang="en-US" dirty="0" err="1"/>
              <a:t>năng</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nghệ</a:t>
            </a:r>
            <a:r>
              <a:rPr lang="en-US" dirty="0"/>
              <a:t> </a:t>
            </a:r>
            <a:r>
              <a:rPr lang="en-US" dirty="0" err="1"/>
              <a:t>mới</a:t>
            </a:r>
            <a:r>
              <a:rPr lang="en-US" dirty="0"/>
              <a:t> </a:t>
            </a:r>
            <a:r>
              <a:rPr lang="en-US" dirty="0" err="1"/>
              <a:t>như</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máy</a:t>
            </a:r>
            <a:r>
              <a:rPr lang="en-US" dirty="0"/>
              <a:t> </a:t>
            </a:r>
            <a:r>
              <a:rPr lang="en-US" dirty="0" err="1"/>
              <a:t>học</a:t>
            </a:r>
            <a:r>
              <a:rPr lang="en-US" dirty="0"/>
              <a:t> </a:t>
            </a:r>
            <a:r>
              <a:rPr lang="en-US" dirty="0" err="1"/>
              <a:t>để</a:t>
            </a:r>
            <a:r>
              <a:rPr lang="en-US" dirty="0"/>
              <a:t> </a:t>
            </a:r>
            <a:r>
              <a:rPr lang="en-US" dirty="0" err="1"/>
              <a:t>phân</a:t>
            </a:r>
            <a:r>
              <a:rPr lang="en-US" dirty="0"/>
              <a:t> </a:t>
            </a:r>
            <a:r>
              <a:rPr lang="en-US" dirty="0" err="1"/>
              <a:t>tích</a:t>
            </a:r>
            <a:r>
              <a:rPr lang="en-US" dirty="0"/>
              <a:t>, </a:t>
            </a:r>
            <a:r>
              <a:rPr lang="en-US" dirty="0" err="1"/>
              <a:t>hiểu</a:t>
            </a:r>
            <a:r>
              <a:rPr lang="en-US" dirty="0"/>
              <a:t>, </a:t>
            </a:r>
            <a:r>
              <a:rPr lang="en-US" dirty="0" err="1"/>
              <a:t>và</a:t>
            </a:r>
            <a:r>
              <a:rPr lang="en-US" dirty="0"/>
              <a:t> </a:t>
            </a:r>
            <a:r>
              <a:rPr lang="en-US" dirty="0" err="1"/>
              <a:t>chống</a:t>
            </a:r>
            <a:r>
              <a:rPr lang="en-US" dirty="0"/>
              <a:t> </a:t>
            </a:r>
            <a:r>
              <a:rPr lang="en-US" dirty="0" err="1"/>
              <a:t>lại</a:t>
            </a:r>
            <a:r>
              <a:rPr lang="en-US" dirty="0"/>
              <a:t> </a:t>
            </a:r>
            <a:r>
              <a:rPr lang="en-US" dirty="0" err="1"/>
              <a:t>mối</a:t>
            </a:r>
            <a:r>
              <a:rPr lang="en-US" dirty="0"/>
              <a:t> </a:t>
            </a:r>
            <a:r>
              <a:rPr lang="en-US" dirty="0" err="1"/>
              <a:t>đe</a:t>
            </a:r>
            <a:r>
              <a:rPr lang="en-US" dirty="0"/>
              <a:t> </a:t>
            </a:r>
            <a:r>
              <a:rPr lang="en-US" dirty="0" err="1"/>
              <a:t>dọa</a:t>
            </a:r>
            <a:endParaRPr lang="en-US" sz="2400" dirty="0"/>
          </a:p>
          <a:p>
            <a:pPr lvl="0"/>
            <a:r>
              <a:rPr lang="en-US" dirty="0" err="1"/>
              <a:t>Kiến</a:t>
            </a:r>
            <a:r>
              <a:rPr lang="en-US" dirty="0"/>
              <a:t> </a:t>
            </a:r>
            <a:r>
              <a:rPr lang="en-US" dirty="0" err="1"/>
              <a:t>thức</a:t>
            </a:r>
            <a:r>
              <a:rPr lang="en-US" dirty="0"/>
              <a:t>: </a:t>
            </a:r>
            <a:endParaRPr lang="en-US" sz="2400" dirty="0"/>
          </a:p>
          <a:p>
            <a:pPr lvl="1"/>
            <a:r>
              <a:rPr lang="en-US" dirty="0" err="1"/>
              <a:t>Giao</a:t>
            </a:r>
            <a:r>
              <a:rPr lang="en-US" dirty="0"/>
              <a:t> </a:t>
            </a:r>
            <a:r>
              <a:rPr lang="en-US" dirty="0" err="1"/>
              <a:t>thức</a:t>
            </a:r>
            <a:r>
              <a:rPr lang="en-US" dirty="0"/>
              <a:t> </a:t>
            </a:r>
            <a:r>
              <a:rPr lang="en-US" dirty="0" err="1"/>
              <a:t>mạng</a:t>
            </a:r>
            <a:endParaRPr lang="en-US" sz="2000" dirty="0"/>
          </a:p>
          <a:p>
            <a:pPr lvl="1"/>
            <a:r>
              <a:rPr lang="en-US" dirty="0" err="1"/>
              <a:t>Phân</a:t>
            </a:r>
            <a:r>
              <a:rPr lang="en-US" dirty="0"/>
              <a:t> </a:t>
            </a:r>
            <a:r>
              <a:rPr lang="en-US" dirty="0" err="1"/>
              <a:t>tích</a:t>
            </a:r>
            <a:r>
              <a:rPr lang="en-US" dirty="0"/>
              <a:t> </a:t>
            </a:r>
            <a:r>
              <a:rPr lang="en-US" dirty="0" err="1"/>
              <a:t>gói</a:t>
            </a:r>
            <a:r>
              <a:rPr lang="en-US" dirty="0"/>
              <a:t> tin</a:t>
            </a:r>
            <a:endParaRPr lang="en-US" sz="2000" dirty="0"/>
          </a:p>
          <a:p>
            <a:pPr lvl="1"/>
            <a:r>
              <a:rPr lang="en-US" dirty="0" err="1"/>
              <a:t>Công</a:t>
            </a:r>
            <a:r>
              <a:rPr lang="en-US" dirty="0"/>
              <a:t> </a:t>
            </a:r>
            <a:r>
              <a:rPr lang="en-US" dirty="0" err="1"/>
              <a:t>nghệ</a:t>
            </a:r>
            <a:r>
              <a:rPr lang="en-US" dirty="0"/>
              <a:t> </a:t>
            </a:r>
            <a:r>
              <a:rPr lang="en-US" dirty="0" err="1"/>
              <a:t>mã</a:t>
            </a:r>
            <a:r>
              <a:rPr lang="en-US" dirty="0"/>
              <a:t> </a:t>
            </a:r>
            <a:r>
              <a:rPr lang="en-US" dirty="0" err="1"/>
              <a:t>hóa</a:t>
            </a:r>
            <a:r>
              <a:rPr lang="en-US" dirty="0"/>
              <a:t> </a:t>
            </a:r>
            <a:r>
              <a:rPr lang="en-US" dirty="0" err="1"/>
              <a:t>cũng</a:t>
            </a:r>
            <a:r>
              <a:rPr lang="en-US" dirty="0"/>
              <a:t> </a:t>
            </a:r>
            <a:r>
              <a:rPr lang="en-US" dirty="0" err="1"/>
              <a:t>như</a:t>
            </a:r>
            <a:r>
              <a:rPr lang="en-US" dirty="0"/>
              <a:t> </a:t>
            </a:r>
            <a:r>
              <a:rPr lang="en-US" dirty="0" err="1"/>
              <a:t>khả</a:t>
            </a:r>
            <a:r>
              <a:rPr lang="en-US" dirty="0"/>
              <a:t> </a:t>
            </a:r>
            <a:r>
              <a:rPr lang="en-US" dirty="0" err="1"/>
              <a:t>năng</a:t>
            </a:r>
            <a:r>
              <a:rPr lang="en-US" dirty="0"/>
              <a:t> </a:t>
            </a:r>
            <a:r>
              <a:rPr lang="en-US" dirty="0" err="1"/>
              <a:t>viết</a:t>
            </a:r>
            <a:r>
              <a:rPr lang="en-US" dirty="0"/>
              <a:t> PL/SQL </a:t>
            </a:r>
            <a:r>
              <a:rPr lang="en-US" dirty="0" err="1"/>
              <a:t>hoặc</a:t>
            </a:r>
            <a:r>
              <a:rPr lang="en-US" dirty="0"/>
              <a:t> SQL script. </a:t>
            </a:r>
            <a:endParaRPr lang="en-US" sz="2000" dirty="0"/>
          </a:p>
          <a:p>
            <a:r>
              <a:rPr lang="en-US" dirty="0" err="1"/>
              <a:t>Bảo</a:t>
            </a:r>
            <a:r>
              <a:rPr lang="en-US" dirty="0"/>
              <a:t> </a:t>
            </a:r>
            <a:r>
              <a:rPr lang="en-US" dirty="0" err="1"/>
              <a:t>mật</a:t>
            </a:r>
            <a:r>
              <a:rPr lang="en-US" dirty="0"/>
              <a:t>.</a:t>
            </a:r>
          </a:p>
          <a:p>
            <a:endParaRPr lang="vi-VN" dirty="0"/>
          </a:p>
        </p:txBody>
      </p:sp>
    </p:spTree>
    <p:extLst>
      <p:ext uri="{BB962C8B-B14F-4D97-AF65-F5344CB8AC3E}">
        <p14:creationId xmlns:p14="http://schemas.microsoft.com/office/powerpoint/2010/main" val="1496582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8.3. </a:t>
            </a:r>
            <a:r>
              <a:rPr lang="en-US" b="1" dirty="0" err="1"/>
              <a:t>Chuyên</a:t>
            </a:r>
            <a:r>
              <a:rPr lang="en-US" b="1" dirty="0"/>
              <a:t> </a:t>
            </a:r>
            <a:r>
              <a:rPr lang="en-US" b="1" dirty="0" err="1"/>
              <a:t>gia</a:t>
            </a:r>
            <a:r>
              <a:rPr lang="en-US" b="1" dirty="0"/>
              <a:t> </a:t>
            </a:r>
            <a:r>
              <a:rPr lang="en-US" b="1" dirty="0" err="1"/>
              <a:t>bảo</a:t>
            </a:r>
            <a:r>
              <a:rPr lang="en-US" b="1" dirty="0"/>
              <a:t> </a:t>
            </a:r>
            <a:r>
              <a:rPr lang="en-US" b="1" dirty="0" err="1"/>
              <a:t>mật</a:t>
            </a:r>
            <a:r>
              <a:rPr lang="en-US" b="1" dirty="0"/>
              <a:t> </a:t>
            </a:r>
            <a:r>
              <a:rPr lang="en-US" b="1" dirty="0" err="1"/>
              <a:t>làm</a:t>
            </a:r>
            <a:r>
              <a:rPr lang="en-US" b="1" dirty="0"/>
              <a:t> </a:t>
            </a:r>
            <a:r>
              <a:rPr lang="en-US" b="1" dirty="0" err="1"/>
              <a:t>gì</a:t>
            </a:r>
            <a:r>
              <a:rPr lang="en-US" b="1" dirty="0"/>
              <a:t> </a:t>
            </a:r>
            <a:endParaRPr lang="en-US" dirty="0"/>
          </a:p>
        </p:txBody>
      </p:sp>
      <p:sp>
        <p:nvSpPr>
          <p:cNvPr id="3" name="Content Placeholder 2"/>
          <p:cNvSpPr>
            <a:spLocks noGrp="1"/>
          </p:cNvSpPr>
          <p:nvPr>
            <p:ph idx="1"/>
          </p:nvPr>
        </p:nvSpPr>
        <p:spPr>
          <a:xfrm>
            <a:off x="838200" y="1463040"/>
            <a:ext cx="4326520" cy="4713923"/>
          </a:xfrm>
        </p:spPr>
        <p:txBody>
          <a:bodyPr/>
          <a:lstStyle/>
          <a:p>
            <a:pPr lvl="0" algn="just"/>
            <a:r>
              <a:rPr lang="vi-VN" dirty="0"/>
              <a:t>Công việc chính của một chuyên gia an ninh mạng là thiết kế, vận hành và đảm bảo sự duy trì ổn định cho các hạ tầng, hệ thống mạng, đồng thời có những giải pháp chiến lược nhằm khắc phục các đợt tấn công, các sự cố về an ninh mạng, bảo mật.</a:t>
            </a:r>
            <a:endParaRPr lang="en-US" dirty="0"/>
          </a:p>
        </p:txBody>
      </p:sp>
      <p:pic>
        <p:nvPicPr>
          <p:cNvPr id="6146" name="Picture 2" descr="http://securitybox.vn/wp-content/uploads/2017/03/chuyen-gia-an-ninh-mang-lam-gi-300x2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258" y="1690688"/>
            <a:ext cx="5780004" cy="421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896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8.3.4 Chuyên gia bảo mật làm gì (t.t.)</a:t>
            </a:r>
            <a:endParaRPr lang="en-US"/>
          </a:p>
        </p:txBody>
      </p:sp>
      <p:sp>
        <p:nvSpPr>
          <p:cNvPr id="3" name="Content Placeholder 2"/>
          <p:cNvSpPr>
            <a:spLocks noGrp="1"/>
          </p:cNvSpPr>
          <p:nvPr>
            <p:ph idx="1"/>
          </p:nvPr>
        </p:nvSpPr>
        <p:spPr>
          <a:xfrm>
            <a:off x="838200" y="1197033"/>
            <a:ext cx="4326520" cy="4979930"/>
          </a:xfrm>
        </p:spPr>
        <p:txBody>
          <a:bodyPr/>
          <a:lstStyle/>
          <a:p>
            <a:pPr lvl="0" algn="just"/>
            <a:r>
              <a:rPr lang="vi-VN" dirty="0"/>
              <a:t>Ngoài ra, còn một số công việc khác như thiết kế mô hình mạng, data, phân tích lỗ hổng…nhằm đảm bảo sao cho việc an toàn và bảo mật được diễn ra tốt nhất, tránh những trường hợp xâm nhập, hackers tấn công.</a:t>
            </a:r>
            <a:endParaRPr lang="en-US" dirty="0"/>
          </a:p>
        </p:txBody>
      </p:sp>
      <p:pic>
        <p:nvPicPr>
          <p:cNvPr id="10242" name="Picture 2" descr="http://securitybox.vn/wp-content/uploads/2017/03/chuyen-gia-an-ninh-mang-lam-gi-1-300x18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511" y="1346662"/>
            <a:ext cx="6004593" cy="4279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831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8.4.2 </a:t>
            </a:r>
            <a:r>
              <a:rPr lang="en-US" dirty="0" err="1"/>
              <a:t>Lập</a:t>
            </a:r>
            <a:r>
              <a:rPr lang="en-US" dirty="0"/>
              <a:t> </a:t>
            </a:r>
            <a:r>
              <a:rPr lang="en-US" dirty="0" err="1"/>
              <a:t>trình</a:t>
            </a:r>
            <a:r>
              <a:rPr lang="en-US" dirty="0"/>
              <a:t> GPU</a:t>
            </a:r>
            <a:endParaRPr lang="vi-VN" dirty="0"/>
          </a:p>
        </p:txBody>
      </p:sp>
      <p:sp>
        <p:nvSpPr>
          <p:cNvPr id="3" name="Content Placeholder 2"/>
          <p:cNvSpPr>
            <a:spLocks noGrp="1"/>
          </p:cNvSpPr>
          <p:nvPr>
            <p:ph idx="1"/>
          </p:nvPr>
        </p:nvSpPr>
        <p:spPr/>
        <p:txBody>
          <a:bodyPr/>
          <a:lstStyle/>
          <a:p>
            <a:pPr lvl="0"/>
            <a:r>
              <a:rPr lang="en-US" dirty="0" err="1"/>
              <a:t>Ứng</a:t>
            </a:r>
            <a:r>
              <a:rPr lang="en-US" dirty="0"/>
              <a:t> </a:t>
            </a:r>
            <a:r>
              <a:rPr lang="en-US" dirty="0" err="1"/>
              <a:t>dụng</a:t>
            </a:r>
            <a:r>
              <a:rPr lang="en-US" dirty="0"/>
              <a:t>: </a:t>
            </a:r>
            <a:endParaRPr lang="en-US" sz="2400" dirty="0"/>
          </a:p>
          <a:p>
            <a:pPr lvl="1"/>
            <a:r>
              <a:rPr lang="en-US" dirty="0" err="1"/>
              <a:t>Cải</a:t>
            </a:r>
            <a:r>
              <a:rPr lang="en-US" dirty="0"/>
              <a:t> </a:t>
            </a:r>
            <a:r>
              <a:rPr lang="en-US" dirty="0" err="1"/>
              <a:t>thiện</a:t>
            </a:r>
            <a:r>
              <a:rPr lang="en-US" dirty="0"/>
              <a:t> </a:t>
            </a:r>
            <a:r>
              <a:rPr lang="en-US" dirty="0" err="1"/>
              <a:t>hiệu</a:t>
            </a:r>
            <a:r>
              <a:rPr lang="en-US" dirty="0"/>
              <a:t> </a:t>
            </a:r>
            <a:r>
              <a:rPr lang="en-US" dirty="0" err="1"/>
              <a:t>suất</a:t>
            </a:r>
            <a:r>
              <a:rPr lang="en-US" dirty="0"/>
              <a:t> </a:t>
            </a:r>
            <a:r>
              <a:rPr lang="en-US" dirty="0" err="1"/>
              <a:t>ứng</a:t>
            </a:r>
            <a:r>
              <a:rPr lang="en-US" dirty="0"/>
              <a:t> </a:t>
            </a:r>
            <a:r>
              <a:rPr lang="en-US" dirty="0" err="1"/>
              <a:t>dụng</a:t>
            </a:r>
            <a:r>
              <a:rPr lang="en-US" dirty="0"/>
              <a:t> </a:t>
            </a:r>
            <a:r>
              <a:rPr lang="en-US" dirty="0" err="1"/>
              <a:t>bằng</a:t>
            </a:r>
            <a:r>
              <a:rPr lang="en-US" dirty="0"/>
              <a:t> </a:t>
            </a:r>
            <a:r>
              <a:rPr lang="en-US" dirty="0" err="1"/>
              <a:t>cách</a:t>
            </a:r>
            <a:r>
              <a:rPr lang="en-US" dirty="0"/>
              <a:t> </a:t>
            </a:r>
            <a:r>
              <a:rPr lang="en-US" dirty="0" err="1"/>
              <a:t>giảm</a:t>
            </a:r>
            <a:r>
              <a:rPr lang="en-US" dirty="0"/>
              <a:t> </a:t>
            </a:r>
            <a:r>
              <a:rPr lang="en-US" dirty="0" err="1"/>
              <a:t>tải</a:t>
            </a:r>
            <a:r>
              <a:rPr lang="en-US" dirty="0"/>
              <a:t> </a:t>
            </a:r>
            <a:r>
              <a:rPr lang="en-US" dirty="0" err="1"/>
              <a:t>phần</a:t>
            </a:r>
            <a:r>
              <a:rPr lang="en-US" dirty="0"/>
              <a:t> </a:t>
            </a:r>
            <a:r>
              <a:rPr lang="en-US" dirty="0" err="1"/>
              <a:t>tính</a:t>
            </a:r>
            <a:r>
              <a:rPr lang="en-US" dirty="0"/>
              <a:t> </a:t>
            </a:r>
            <a:r>
              <a:rPr lang="en-US" dirty="0" err="1"/>
              <a:t>toán</a:t>
            </a:r>
            <a:r>
              <a:rPr lang="en-US" dirty="0"/>
              <a:t> </a:t>
            </a:r>
            <a:r>
              <a:rPr lang="en-US" dirty="0" err="1"/>
              <a:t>chuyên</a:t>
            </a:r>
            <a:r>
              <a:rPr lang="en-US" dirty="0"/>
              <a:t> </a:t>
            </a:r>
            <a:r>
              <a:rPr lang="en-US" dirty="0" err="1"/>
              <a:t>sâu</a:t>
            </a:r>
            <a:r>
              <a:rPr lang="en-US" dirty="0"/>
              <a:t> </a:t>
            </a:r>
            <a:r>
              <a:rPr lang="en-US" dirty="0" err="1"/>
              <a:t>của</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đơn</a:t>
            </a:r>
            <a:r>
              <a:rPr lang="en-US" dirty="0"/>
              <a:t> </a:t>
            </a:r>
            <a:r>
              <a:rPr lang="en-US" dirty="0" err="1"/>
              <a:t>vị</a:t>
            </a:r>
            <a:r>
              <a:rPr lang="en-US" dirty="0"/>
              <a:t> </a:t>
            </a:r>
            <a:r>
              <a:rPr lang="en-US" dirty="0" err="1"/>
              <a:t>xử</a:t>
            </a:r>
            <a:r>
              <a:rPr lang="en-US" dirty="0"/>
              <a:t> </a:t>
            </a:r>
            <a:r>
              <a:rPr lang="en-US" dirty="0" err="1"/>
              <a:t>lý</a:t>
            </a:r>
            <a:r>
              <a:rPr lang="en-US" dirty="0"/>
              <a:t> </a:t>
            </a:r>
            <a:r>
              <a:rPr lang="en-US" dirty="0" err="1"/>
              <a:t>hình</a:t>
            </a:r>
            <a:r>
              <a:rPr lang="en-US" dirty="0"/>
              <a:t> </a:t>
            </a:r>
            <a:r>
              <a:rPr lang="en-US" dirty="0" err="1"/>
              <a:t>ảnh</a:t>
            </a:r>
            <a:r>
              <a:rPr lang="en-US" dirty="0"/>
              <a:t> (GPU).</a:t>
            </a:r>
            <a:endParaRPr lang="en-US" sz="2000" dirty="0"/>
          </a:p>
          <a:p>
            <a:pPr lvl="1"/>
            <a:r>
              <a:rPr lang="en-US" dirty="0" err="1"/>
              <a:t>Khả</a:t>
            </a:r>
            <a:r>
              <a:rPr lang="en-US" dirty="0"/>
              <a:t> </a:t>
            </a:r>
            <a:r>
              <a:rPr lang="en-US" dirty="0" err="1"/>
              <a:t>năng</a:t>
            </a:r>
            <a:r>
              <a:rPr lang="en-US" dirty="0"/>
              <a:t> </a:t>
            </a:r>
            <a:r>
              <a:rPr lang="en-US" dirty="0" err="1"/>
              <a:t>tính</a:t>
            </a:r>
            <a:r>
              <a:rPr lang="en-US" dirty="0"/>
              <a:t> </a:t>
            </a:r>
            <a:r>
              <a:rPr lang="en-US" dirty="0" err="1"/>
              <a:t>toán</a:t>
            </a:r>
            <a:r>
              <a:rPr lang="en-US" dirty="0"/>
              <a:t> </a:t>
            </a:r>
            <a:r>
              <a:rPr lang="en-US" dirty="0" err="1"/>
              <a:t>và</a:t>
            </a:r>
            <a:r>
              <a:rPr lang="en-US" dirty="0"/>
              <a:t> </a:t>
            </a:r>
            <a:r>
              <a:rPr lang="en-US" dirty="0" err="1"/>
              <a:t>băng</a:t>
            </a:r>
            <a:r>
              <a:rPr lang="en-US" dirty="0"/>
              <a:t> </a:t>
            </a:r>
            <a:r>
              <a:rPr lang="en-US" dirty="0" err="1"/>
              <a:t>thông</a:t>
            </a:r>
            <a:r>
              <a:rPr lang="en-US" dirty="0"/>
              <a:t> </a:t>
            </a:r>
            <a:r>
              <a:rPr lang="en-US" dirty="0" err="1"/>
              <a:t>bộ</a:t>
            </a:r>
            <a:r>
              <a:rPr lang="en-US" dirty="0"/>
              <a:t> </a:t>
            </a:r>
            <a:r>
              <a:rPr lang="en-US" dirty="0" err="1"/>
              <a:t>nhớ</a:t>
            </a:r>
            <a:r>
              <a:rPr lang="en-US" dirty="0"/>
              <a:t>, </a:t>
            </a:r>
            <a:r>
              <a:rPr lang="en-US" dirty="0" err="1"/>
              <a:t>tăng</a:t>
            </a:r>
            <a:r>
              <a:rPr lang="en-US" dirty="0"/>
              <a:t> </a:t>
            </a:r>
            <a:r>
              <a:rPr lang="en-US" dirty="0" err="1"/>
              <a:t>tốc</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song </a:t>
            </a:r>
            <a:r>
              <a:rPr lang="en-US" dirty="0" err="1"/>
              <a:t>song</a:t>
            </a:r>
            <a:r>
              <a:rPr lang="en-US" dirty="0"/>
              <a:t> </a:t>
            </a:r>
            <a:r>
              <a:rPr lang="en-US" dirty="0" err="1"/>
              <a:t>khác</a:t>
            </a:r>
            <a:r>
              <a:rPr lang="en-US" dirty="0"/>
              <a:t> </a:t>
            </a:r>
            <a:r>
              <a:rPr lang="en-US" dirty="0" err="1"/>
              <a:t>nhau</a:t>
            </a:r>
            <a:r>
              <a:rPr lang="en-US" dirty="0"/>
              <a:t>. </a:t>
            </a:r>
            <a:endParaRPr lang="en-US" sz="2000" dirty="0"/>
          </a:p>
          <a:p>
            <a:pPr lvl="1"/>
            <a:r>
              <a:rPr lang="en-US" dirty="0" err="1"/>
              <a:t>Xử</a:t>
            </a:r>
            <a:r>
              <a:rPr lang="en-US" dirty="0"/>
              <a:t> </a:t>
            </a:r>
            <a:r>
              <a:rPr lang="en-US" dirty="0" err="1"/>
              <a:t>lý</a:t>
            </a:r>
            <a:r>
              <a:rPr lang="en-US" dirty="0"/>
              <a:t> </a:t>
            </a:r>
            <a:r>
              <a:rPr lang="en-US" dirty="0" err="1"/>
              <a:t>các</a:t>
            </a:r>
            <a:r>
              <a:rPr lang="en-US" dirty="0"/>
              <a:t> </a:t>
            </a:r>
            <a:r>
              <a:rPr lang="en-US" dirty="0" err="1"/>
              <a:t>tập</a:t>
            </a:r>
            <a:r>
              <a:rPr lang="en-US" dirty="0"/>
              <a:t> tin </a:t>
            </a:r>
            <a:r>
              <a:rPr lang="en-US" dirty="0" err="1"/>
              <a:t>dữ</a:t>
            </a:r>
            <a:r>
              <a:rPr lang="en-US" dirty="0"/>
              <a:t> </a:t>
            </a:r>
            <a:r>
              <a:rPr lang="en-US" dirty="0" err="1"/>
              <a:t>liệu</a:t>
            </a:r>
            <a:r>
              <a:rPr lang="en-US" dirty="0"/>
              <a:t> </a:t>
            </a:r>
            <a:r>
              <a:rPr lang="en-US" dirty="0" err="1"/>
              <a:t>lớn</a:t>
            </a:r>
            <a:r>
              <a:rPr lang="en-US" dirty="0"/>
              <a:t>.</a:t>
            </a:r>
            <a:endParaRPr lang="en-US" sz="2000" dirty="0"/>
          </a:p>
          <a:p>
            <a:pPr lvl="0"/>
            <a:r>
              <a:rPr lang="en-US" dirty="0" err="1"/>
              <a:t>Kiến</a:t>
            </a:r>
            <a:r>
              <a:rPr lang="en-US" dirty="0"/>
              <a:t> </a:t>
            </a:r>
            <a:r>
              <a:rPr lang="en-US" dirty="0" err="1"/>
              <a:t>thức</a:t>
            </a:r>
            <a:r>
              <a:rPr lang="en-US" dirty="0"/>
              <a:t> </a:t>
            </a:r>
            <a:r>
              <a:rPr lang="en-US" dirty="0" err="1"/>
              <a:t>và</a:t>
            </a:r>
            <a:r>
              <a:rPr lang="en-US" dirty="0"/>
              <a:t> </a:t>
            </a:r>
            <a:r>
              <a:rPr lang="en-US" dirty="0" err="1"/>
              <a:t>ngôn</a:t>
            </a:r>
            <a:r>
              <a:rPr lang="en-US" dirty="0"/>
              <a:t> </a:t>
            </a:r>
            <a:r>
              <a:rPr lang="en-US" dirty="0" err="1"/>
              <a:t>ngữ</a:t>
            </a:r>
            <a:r>
              <a:rPr lang="en-US" dirty="0"/>
              <a:t>: </a:t>
            </a:r>
            <a:endParaRPr lang="en-US" sz="2400" dirty="0"/>
          </a:p>
          <a:p>
            <a:pPr lvl="1"/>
            <a:r>
              <a:rPr lang="en-US" dirty="0" err="1"/>
              <a:t>Lập</a:t>
            </a:r>
            <a:r>
              <a:rPr lang="en-US" dirty="0"/>
              <a:t> </a:t>
            </a:r>
            <a:r>
              <a:rPr lang="en-US" dirty="0" err="1"/>
              <a:t>trình</a:t>
            </a:r>
            <a:r>
              <a:rPr lang="en-US" dirty="0"/>
              <a:t> song </a:t>
            </a:r>
            <a:r>
              <a:rPr lang="en-US" dirty="0" err="1"/>
              <a:t>song</a:t>
            </a:r>
            <a:endParaRPr lang="en-US" sz="2000" dirty="0"/>
          </a:p>
          <a:p>
            <a:r>
              <a:rPr lang="en-US" dirty="0"/>
              <a:t>C ++, Perl, Python, Java, OpenGL, </a:t>
            </a:r>
            <a:r>
              <a:rPr lang="en-US" dirty="0" err="1"/>
              <a:t>OpenCV</a:t>
            </a:r>
            <a:r>
              <a:rPr lang="en-US" dirty="0"/>
              <a:t>, CUDA, MATLAB…</a:t>
            </a:r>
          </a:p>
          <a:p>
            <a:endParaRPr lang="vi-VN" dirty="0"/>
          </a:p>
        </p:txBody>
      </p:sp>
    </p:spTree>
    <p:extLst>
      <p:ext uri="{BB962C8B-B14F-4D97-AF65-F5344CB8AC3E}">
        <p14:creationId xmlns:p14="http://schemas.microsoft.com/office/powerpoint/2010/main" val="29615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8.1. </a:t>
            </a:r>
            <a:r>
              <a:rPr lang="en-US" dirty="0" err="1"/>
              <a:t>Kiến</a:t>
            </a:r>
            <a:r>
              <a:rPr lang="en-US" dirty="0"/>
              <a:t> </a:t>
            </a:r>
            <a:r>
              <a:rPr lang="en-US" dirty="0" err="1"/>
              <a:t>trúc</a:t>
            </a:r>
            <a:r>
              <a:rPr lang="en-US" dirty="0"/>
              <a:t> </a:t>
            </a:r>
            <a:r>
              <a:rPr lang="en-US" dirty="0" err="1"/>
              <a:t>sư</a:t>
            </a:r>
            <a:r>
              <a:rPr lang="en-US" dirty="0"/>
              <a:t> </a:t>
            </a:r>
            <a:r>
              <a:rPr lang="en-US" dirty="0" err="1"/>
              <a:t>giải</a:t>
            </a:r>
            <a:r>
              <a:rPr lang="en-US" dirty="0"/>
              <a:t> </a:t>
            </a:r>
            <a:r>
              <a:rPr lang="en-US" dirty="0" err="1"/>
              <a:t>pháp</a:t>
            </a:r>
            <a:r>
              <a:rPr lang="en-US" dirty="0"/>
              <a:t> </a:t>
            </a:r>
            <a:r>
              <a:rPr lang="en-US" dirty="0" err="1"/>
              <a:t>IoT</a:t>
            </a:r>
            <a:br>
              <a:rPr lang="en-US" dirty="0"/>
            </a:br>
            <a:endParaRPr lang="vi-VN" dirty="0"/>
          </a:p>
        </p:txBody>
      </p:sp>
      <p:sp>
        <p:nvSpPr>
          <p:cNvPr id="3" name="Content Placeholder 2"/>
          <p:cNvSpPr>
            <a:spLocks noGrp="1"/>
          </p:cNvSpPr>
          <p:nvPr>
            <p:ph idx="1"/>
          </p:nvPr>
        </p:nvSpPr>
        <p:spPr/>
        <p:txBody>
          <a:bodyPr/>
          <a:lstStyle/>
          <a:p>
            <a:r>
              <a:rPr lang="vi-VN" b="1" dirty="0">
                <a:solidFill>
                  <a:srgbClr val="000099"/>
                </a:solidFill>
              </a:rPr>
              <a:t>Internet of Things </a:t>
            </a:r>
            <a:r>
              <a:rPr lang="en-US" b="1" dirty="0">
                <a:solidFill>
                  <a:srgbClr val="000099"/>
                </a:solidFill>
              </a:rPr>
              <a:t>(</a:t>
            </a:r>
            <a:r>
              <a:rPr lang="en-US" b="1" dirty="0" err="1">
                <a:solidFill>
                  <a:srgbClr val="000099"/>
                </a:solidFill>
              </a:rPr>
              <a:t>IoT</a:t>
            </a:r>
            <a:r>
              <a:rPr lang="en-US" b="1" dirty="0">
                <a:solidFill>
                  <a:srgbClr val="000099"/>
                </a:solidFill>
              </a:rPr>
              <a:t>) </a:t>
            </a:r>
            <a:r>
              <a:rPr lang="en-US" dirty="0" err="1"/>
              <a:t>là</a:t>
            </a:r>
            <a:r>
              <a:rPr lang="en-US" dirty="0"/>
              <a:t> </a:t>
            </a:r>
            <a:r>
              <a:rPr lang="en-US" dirty="0" err="1"/>
              <a:t>gì</a:t>
            </a:r>
            <a:r>
              <a:rPr lang="en-US" dirty="0"/>
              <a:t>?</a:t>
            </a:r>
          </a:p>
          <a:p>
            <a:pPr lvl="1"/>
            <a:endParaRPr lang="vi-VN" dirty="0"/>
          </a:p>
        </p:txBody>
      </p:sp>
      <p:pic>
        <p:nvPicPr>
          <p:cNvPr id="4" name="Picture 3"/>
          <p:cNvPicPr>
            <a:picLocks noChangeAspect="1"/>
          </p:cNvPicPr>
          <p:nvPr/>
        </p:nvPicPr>
        <p:blipFill>
          <a:blip r:embed="rId2"/>
          <a:stretch>
            <a:fillRect/>
          </a:stretch>
        </p:blipFill>
        <p:spPr>
          <a:xfrm>
            <a:off x="2708181" y="1908175"/>
            <a:ext cx="6372225" cy="4391025"/>
          </a:xfrm>
          <a:prstGeom prst="rect">
            <a:avLst/>
          </a:prstGeom>
        </p:spPr>
      </p:pic>
    </p:spTree>
    <p:extLst>
      <p:ext uri="{BB962C8B-B14F-4D97-AF65-F5344CB8AC3E}">
        <p14:creationId xmlns:p14="http://schemas.microsoft.com/office/powerpoint/2010/main" val="2393572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8.4.1 Giới thiệu GPU </a:t>
            </a:r>
            <a:endParaRPr lang="en-US"/>
          </a:p>
        </p:txBody>
      </p:sp>
      <p:sp>
        <p:nvSpPr>
          <p:cNvPr id="3" name="Content Placeholder 2"/>
          <p:cNvSpPr>
            <a:spLocks noGrp="1"/>
          </p:cNvSpPr>
          <p:nvPr>
            <p:ph idx="1"/>
          </p:nvPr>
        </p:nvSpPr>
        <p:spPr>
          <a:xfrm>
            <a:off x="838200" y="1520825"/>
            <a:ext cx="5803232" cy="4351338"/>
          </a:xfrm>
        </p:spPr>
        <p:txBody>
          <a:bodyPr>
            <a:normAutofit fontScale="92500" lnSpcReduction="20000"/>
          </a:bodyPr>
          <a:lstStyle/>
          <a:p>
            <a:pPr lvl="0" algn="just"/>
            <a:r>
              <a:rPr lang="vi-VN" b="1" dirty="0"/>
              <a:t>Bo mạch đồ họa</a:t>
            </a:r>
            <a:r>
              <a:rPr lang="vi-VN" dirty="0"/>
              <a:t>(</a:t>
            </a:r>
            <a:r>
              <a:rPr lang="vi-VN" i="1" dirty="0"/>
              <a:t>graphics adapter</a:t>
            </a:r>
            <a:r>
              <a:rPr lang="vi-VN" dirty="0"/>
              <a:t>), </a:t>
            </a:r>
            <a:r>
              <a:rPr lang="vi-VN" b="1" dirty="0"/>
              <a:t>card màn hình (graphics card)</a:t>
            </a:r>
            <a:r>
              <a:rPr lang="vi-VN" dirty="0"/>
              <a:t>, </a:t>
            </a:r>
            <a:r>
              <a:rPr lang="vi-VN" b="1" dirty="0"/>
              <a:t>card đồ họa</a:t>
            </a:r>
            <a:r>
              <a:rPr lang="vi-VN" dirty="0"/>
              <a:t> hay </a:t>
            </a:r>
            <a:r>
              <a:rPr lang="vi-VN" b="1" dirty="0"/>
              <a:t>thiết bị đồ họa</a:t>
            </a:r>
            <a:r>
              <a:rPr lang="vi-VN" dirty="0"/>
              <a:t>đều là tên gọi chung của thiết bị chịu trách nhiệm xử lý các thông tin về hình ảnh trong máy tính. Bo mạch đồ họa thường được kết nối với màn hình máy tínhgiúp người sử dụng máy tính có thể giao tiếp với máy tính.</a:t>
            </a:r>
            <a:endParaRPr lang="en-US" dirty="0"/>
          </a:p>
          <a:p>
            <a:pPr lvl="0" algn="just"/>
            <a:r>
              <a:rPr lang="vi-VN" dirty="0"/>
              <a:t>Mọi máy tính cá nhân, máy tính xách tay đều phải có bo mạch đồ họa.</a:t>
            </a:r>
            <a:endParaRPr lang="en-US" dirty="0"/>
          </a:p>
        </p:txBody>
      </p:sp>
      <p:pic>
        <p:nvPicPr>
          <p:cNvPr id="11266" name="Picture 2" descr="GPU with HDM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680" y="1690688"/>
            <a:ext cx="4686971" cy="3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26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effectLst/>
              </a:rPr>
              <a:t>GPU là gì?</a:t>
            </a:r>
            <a:br>
              <a:rPr lang="vi-VN" dirty="0">
                <a:effectLst/>
              </a:rPr>
            </a:br>
            <a:endParaRPr lang="vi-VN" dirty="0"/>
          </a:p>
        </p:txBody>
      </p:sp>
      <p:sp>
        <p:nvSpPr>
          <p:cNvPr id="3" name="Content Placeholder 2"/>
          <p:cNvSpPr>
            <a:spLocks noGrp="1"/>
          </p:cNvSpPr>
          <p:nvPr>
            <p:ph idx="1"/>
          </p:nvPr>
        </p:nvSpPr>
        <p:spPr/>
        <p:txBody>
          <a:bodyPr/>
          <a:lstStyle/>
          <a:p>
            <a:r>
              <a:rPr lang="vi-VN" dirty="0"/>
              <a:t>Graphics Processing Unit (GPU) là một bộ vi xử lý chuyên dụng nhận nhiệm vụ tăng tốc, xử lý đồ họa cho bộ vi xử lý trung tâm CPU. </a:t>
            </a:r>
          </a:p>
          <a:p>
            <a:r>
              <a:rPr lang="vi-VN" dirty="0"/>
              <a:t>GPU có các tính năng vượt xa so với các trình điều khiển đồ họa cơ bản (như GPU của Intel).</a:t>
            </a:r>
          </a:p>
          <a:p>
            <a:r>
              <a:rPr lang="vi-VN" dirty="0"/>
              <a:t>Về tốc độ xử lý dữ liệu thì GPU có thể tiếp nhận hàng ngàn luồng dữ liệu cùng một lúc vì thế có thể tăng tốc một số phần mềm tới hơn 100 lần so với một CPU.</a:t>
            </a:r>
          </a:p>
          <a:p>
            <a:r>
              <a:rPr lang="vi-VN" dirty="0"/>
              <a:t>GPU được sử dụng trong các hệ thống nhúng, điện thoại di động, máy tính cá nhân, máy trạm, máy chơi game... Trong máy tính cá nhân, một GPU có thể xuất hiện ở card đồ họa hoặc nó cũng có thể được gắn trên mainboard.</a:t>
            </a:r>
          </a:p>
        </p:txBody>
      </p:sp>
    </p:spTree>
    <p:extLst>
      <p:ext uri="{BB962C8B-B14F-4D97-AF65-F5344CB8AC3E}">
        <p14:creationId xmlns:p14="http://schemas.microsoft.com/office/powerpoint/2010/main" val="845863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8.4.2 </a:t>
            </a:r>
            <a:r>
              <a:rPr lang="en-US" dirty="0" err="1"/>
              <a:t>Lập</a:t>
            </a:r>
            <a:r>
              <a:rPr lang="en-US" dirty="0"/>
              <a:t> </a:t>
            </a:r>
            <a:r>
              <a:rPr lang="en-US" dirty="0" err="1"/>
              <a:t>trình</a:t>
            </a:r>
            <a:r>
              <a:rPr lang="en-US" dirty="0"/>
              <a:t> GPU</a:t>
            </a:r>
            <a:endParaRPr lang="vi-VN" dirty="0"/>
          </a:p>
        </p:txBody>
      </p:sp>
      <p:sp>
        <p:nvSpPr>
          <p:cNvPr id="3" name="Content Placeholder 2"/>
          <p:cNvSpPr>
            <a:spLocks noGrp="1"/>
          </p:cNvSpPr>
          <p:nvPr>
            <p:ph idx="1"/>
          </p:nvPr>
        </p:nvSpPr>
        <p:spPr/>
        <p:txBody>
          <a:bodyPr/>
          <a:lstStyle/>
          <a:p>
            <a:pPr lvl="0" algn="just"/>
            <a:r>
              <a:rPr lang="vi-VN" dirty="0"/>
              <a:t>Điện toán GPU cải thiện hiệu suất ứng dụng bằng cách giảm tải phần tính toán chuyên sâu của các ứng dụng cho các đơn vị xử lý hình ảnh (GPU). </a:t>
            </a:r>
            <a:endParaRPr lang="en-US" dirty="0"/>
          </a:p>
          <a:p>
            <a:pPr lvl="0" algn="just"/>
            <a:r>
              <a:rPr lang="vi-VN" dirty="0"/>
              <a:t>Những GPU hiện đại có khả năng vượt qua các CPU trong việc tính toán và băng thông bộ nhớ, khiến chúng trở thành bộ xử lý lý tưởng nhằm tăng tốc các ứng dụng xử lý dữ liệu song song khác nhau. </a:t>
            </a:r>
            <a:endParaRPr lang="en-US" dirty="0"/>
          </a:p>
          <a:p>
            <a:pPr lvl="0" algn="just"/>
            <a:r>
              <a:rPr lang="vi-VN" dirty="0"/>
              <a:t>Lợi thế đó là chìa khóa để các công ty như Facebook, Baidu của Trung Quốc trong việc xử lý các tập tin dữ liệu lớn.</a:t>
            </a:r>
          </a:p>
        </p:txBody>
      </p:sp>
    </p:spTree>
    <p:extLst>
      <p:ext uri="{BB962C8B-B14F-4D97-AF65-F5344CB8AC3E}">
        <p14:creationId xmlns:p14="http://schemas.microsoft.com/office/powerpoint/2010/main" val="2683085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8.4.2 Lập trình GPU (t.t.)</a:t>
            </a:r>
            <a:endParaRPr lang="en-US"/>
          </a:p>
        </p:txBody>
      </p:sp>
      <p:sp>
        <p:nvSpPr>
          <p:cNvPr id="3" name="Content Placeholder 2"/>
          <p:cNvSpPr>
            <a:spLocks noGrp="1"/>
          </p:cNvSpPr>
          <p:nvPr>
            <p:ph idx="1"/>
          </p:nvPr>
        </p:nvSpPr>
        <p:spPr>
          <a:xfrm>
            <a:off x="1197033" y="1263535"/>
            <a:ext cx="9952229" cy="4608628"/>
          </a:xfrm>
        </p:spPr>
        <p:txBody>
          <a:bodyPr>
            <a:normAutofit/>
          </a:bodyPr>
          <a:lstStyle/>
          <a:p>
            <a:pPr lvl="0" algn="just"/>
            <a:r>
              <a:rPr lang="vi-VN" dirty="0"/>
              <a:t>Máy chủ Big Sur của Facebook chạy các ứng dụng máy học (</a:t>
            </a:r>
            <a:r>
              <a:rPr lang="vi-VN" b="1" dirty="0"/>
              <a:t>machine learning</a:t>
            </a:r>
            <a:r>
              <a:rPr lang="vi-VN" dirty="0"/>
              <a:t>) và sử dụng nhiều các cụm GPU để tăng hiệu quả xử lý để từ đó có thể thực hiện nhiều nhiệm vụ khác nhau. </a:t>
            </a:r>
            <a:endParaRPr lang="en-US" dirty="0"/>
          </a:p>
          <a:p>
            <a:pPr lvl="0" algn="just"/>
            <a:r>
              <a:rPr lang="vi-VN" dirty="0"/>
              <a:t>Giám đốc công nghệ của Facebook cho biết rằng hệ thống dựa trên GPU cho khả năng xử lý cao gấp 2 lần nhanh so với các giải pháp thông thường.</a:t>
            </a:r>
            <a:endParaRPr lang="en-US" dirty="0"/>
          </a:p>
        </p:txBody>
      </p:sp>
    </p:spTree>
    <p:extLst>
      <p:ext uri="{BB962C8B-B14F-4D97-AF65-F5344CB8AC3E}">
        <p14:creationId xmlns:p14="http://schemas.microsoft.com/office/powerpoint/2010/main" val="124930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 </a:t>
            </a:r>
            <a:r>
              <a:rPr lang="en-US" b="1" dirty="0" err="1"/>
              <a:t>Kỹ</a:t>
            </a:r>
            <a:r>
              <a:rPr lang="en-US" b="1" dirty="0"/>
              <a:t> </a:t>
            </a:r>
            <a:r>
              <a:rPr lang="en-US" b="1" dirty="0" err="1"/>
              <a:t>sư</a:t>
            </a:r>
            <a:r>
              <a:rPr lang="en-US" b="1" dirty="0"/>
              <a:t> </a:t>
            </a:r>
            <a:r>
              <a:rPr lang="en-US" b="1" dirty="0" err="1"/>
              <a:t>blockchain</a:t>
            </a:r>
            <a:r>
              <a:rPr lang="en-US" dirty="0"/>
              <a:t> </a:t>
            </a:r>
          </a:p>
        </p:txBody>
      </p:sp>
      <p:sp>
        <p:nvSpPr>
          <p:cNvPr id="3" name="Content Placeholder 2"/>
          <p:cNvSpPr>
            <a:spLocks noGrp="1"/>
          </p:cNvSpPr>
          <p:nvPr>
            <p:ph idx="1"/>
          </p:nvPr>
        </p:nvSpPr>
        <p:spPr/>
        <p:txBody>
          <a:bodyPr/>
          <a:lstStyle/>
          <a:p>
            <a:pPr lvl="0"/>
            <a:r>
              <a:rPr lang="en-US" dirty="0" err="1"/>
              <a:t>Ứng</a:t>
            </a:r>
            <a:r>
              <a:rPr lang="en-US" dirty="0"/>
              <a:t> </a:t>
            </a:r>
            <a:r>
              <a:rPr lang="en-US" dirty="0" err="1"/>
              <a:t>dụng</a:t>
            </a:r>
            <a:r>
              <a:rPr lang="en-US" dirty="0"/>
              <a:t>: </a:t>
            </a:r>
            <a:r>
              <a:rPr lang="en-US" dirty="0" err="1"/>
              <a:t>kinh</a:t>
            </a:r>
            <a:r>
              <a:rPr lang="en-US" dirty="0"/>
              <a:t> </a:t>
            </a:r>
            <a:r>
              <a:rPr lang="en-US" dirty="0" err="1"/>
              <a:t>doanh</a:t>
            </a:r>
            <a:r>
              <a:rPr lang="en-US" dirty="0"/>
              <a:t>, </a:t>
            </a:r>
            <a:r>
              <a:rPr lang="en-US" dirty="0" err="1"/>
              <a:t>thẻ</a:t>
            </a:r>
            <a:r>
              <a:rPr lang="en-US" dirty="0"/>
              <a:t> an </a:t>
            </a:r>
            <a:r>
              <a:rPr lang="en-US" dirty="0" err="1"/>
              <a:t>ninh</a:t>
            </a:r>
            <a:r>
              <a:rPr lang="en-US" dirty="0"/>
              <a:t> hay </a:t>
            </a:r>
            <a:r>
              <a:rPr lang="en-US" dirty="0" err="1"/>
              <a:t>trong</a:t>
            </a:r>
            <a:r>
              <a:rPr lang="en-US" dirty="0"/>
              <a:t> </a:t>
            </a:r>
            <a:r>
              <a:rPr lang="en-US" dirty="0" err="1"/>
              <a:t>các</a:t>
            </a:r>
            <a:r>
              <a:rPr lang="en-US" dirty="0"/>
              <a:t> </a:t>
            </a:r>
            <a:r>
              <a:rPr lang="en-US" dirty="0" err="1"/>
              <a:t>dịch</a:t>
            </a:r>
            <a:r>
              <a:rPr lang="en-US" dirty="0"/>
              <a:t> </a:t>
            </a:r>
            <a:r>
              <a:rPr lang="en-US" dirty="0" err="1"/>
              <a:t>vụ</a:t>
            </a:r>
            <a:r>
              <a:rPr lang="en-US" dirty="0"/>
              <a:t> </a:t>
            </a:r>
            <a:r>
              <a:rPr lang="en-US" dirty="0" err="1"/>
              <a:t>tài</a:t>
            </a:r>
            <a:r>
              <a:rPr lang="en-US" dirty="0"/>
              <a:t> </a:t>
            </a:r>
            <a:r>
              <a:rPr lang="en-US" dirty="0" err="1"/>
              <a:t>chính</a:t>
            </a:r>
            <a:r>
              <a:rPr lang="en-US" dirty="0"/>
              <a:t>.</a:t>
            </a:r>
            <a:endParaRPr lang="en-US" sz="2400" dirty="0"/>
          </a:p>
          <a:p>
            <a:pPr lvl="0"/>
            <a:r>
              <a:rPr lang="en-US" dirty="0" err="1"/>
              <a:t>Kiến</a:t>
            </a:r>
            <a:r>
              <a:rPr lang="en-US" dirty="0"/>
              <a:t> </a:t>
            </a:r>
            <a:r>
              <a:rPr lang="en-US" dirty="0" err="1"/>
              <a:t>thức</a:t>
            </a:r>
            <a:r>
              <a:rPr lang="en-US" dirty="0"/>
              <a:t> </a:t>
            </a:r>
            <a:r>
              <a:rPr lang="en-US" dirty="0" err="1"/>
              <a:t>và</a:t>
            </a:r>
            <a:r>
              <a:rPr lang="en-US" dirty="0"/>
              <a:t> </a:t>
            </a:r>
            <a:r>
              <a:rPr lang="en-US" dirty="0" err="1"/>
              <a:t>ngôn</a:t>
            </a:r>
            <a:r>
              <a:rPr lang="en-US" dirty="0"/>
              <a:t> </a:t>
            </a:r>
            <a:r>
              <a:rPr lang="en-US" dirty="0" err="1"/>
              <a:t>ngữ</a:t>
            </a:r>
            <a:r>
              <a:rPr lang="en-US" dirty="0"/>
              <a:t>: </a:t>
            </a:r>
            <a:endParaRPr lang="en-US" sz="2400" dirty="0"/>
          </a:p>
          <a:p>
            <a:pPr lvl="1"/>
            <a:r>
              <a:rPr lang="en-US" dirty="0" err="1"/>
              <a:t>Kinh</a:t>
            </a:r>
            <a:r>
              <a:rPr lang="en-US" dirty="0"/>
              <a:t> </a:t>
            </a:r>
            <a:r>
              <a:rPr lang="en-US" dirty="0" err="1"/>
              <a:t>nghiệm</a:t>
            </a:r>
            <a:r>
              <a:rPr lang="en-US" dirty="0"/>
              <a:t> </a:t>
            </a:r>
            <a:r>
              <a:rPr lang="en-US" dirty="0" err="1"/>
              <a:t>chuyên</a:t>
            </a:r>
            <a:r>
              <a:rPr lang="en-US" dirty="0"/>
              <a:t> </a:t>
            </a:r>
            <a:r>
              <a:rPr lang="en-US" dirty="0" err="1"/>
              <a:t>sâu</a:t>
            </a:r>
            <a:r>
              <a:rPr lang="en-US" dirty="0"/>
              <a:t> </a:t>
            </a:r>
            <a:r>
              <a:rPr lang="en-US" dirty="0" err="1"/>
              <a:t>về</a:t>
            </a:r>
            <a:r>
              <a:rPr lang="en-US" dirty="0"/>
              <a:t> </a:t>
            </a:r>
            <a:r>
              <a:rPr lang="en-US" dirty="0" err="1"/>
              <a:t>mã</a:t>
            </a:r>
            <a:r>
              <a:rPr lang="en-US" dirty="0"/>
              <a:t> </a:t>
            </a:r>
            <a:r>
              <a:rPr lang="en-US" dirty="0" err="1"/>
              <a:t>hóa</a:t>
            </a:r>
            <a:r>
              <a:rPr lang="en-US" dirty="0"/>
              <a:t>, </a:t>
            </a:r>
            <a:r>
              <a:rPr lang="en-US" dirty="0" err="1"/>
              <a:t>hệ</a:t>
            </a:r>
            <a:r>
              <a:rPr lang="en-US" dirty="0"/>
              <a:t> </a:t>
            </a:r>
            <a:r>
              <a:rPr lang="en-US" dirty="0" err="1"/>
              <a:t>phân</a:t>
            </a:r>
            <a:r>
              <a:rPr lang="en-US" dirty="0"/>
              <a:t> </a:t>
            </a:r>
            <a:r>
              <a:rPr lang="en-US" dirty="0" err="1"/>
              <a:t>tán</a:t>
            </a:r>
            <a:r>
              <a:rPr lang="en-US" dirty="0"/>
              <a:t>, </a:t>
            </a:r>
            <a:r>
              <a:rPr lang="en-US" dirty="0" err="1"/>
              <a:t>thuật</a:t>
            </a:r>
            <a:r>
              <a:rPr lang="en-US" dirty="0"/>
              <a:t> </a:t>
            </a:r>
            <a:r>
              <a:rPr lang="en-US" dirty="0" err="1"/>
              <a:t>toán</a:t>
            </a:r>
            <a:r>
              <a:rPr lang="en-US" dirty="0"/>
              <a:t> </a:t>
            </a:r>
            <a:r>
              <a:rPr lang="en-US" dirty="0" err="1"/>
              <a:t>băm</a:t>
            </a:r>
            <a:endParaRPr lang="en-US" sz="2000" dirty="0"/>
          </a:p>
          <a:p>
            <a:r>
              <a:rPr lang="en-US" dirty="0" err="1"/>
              <a:t>Ngôn</a:t>
            </a:r>
            <a:r>
              <a:rPr lang="en-US" dirty="0"/>
              <a:t> </a:t>
            </a:r>
            <a:r>
              <a:rPr lang="en-US" dirty="0" err="1"/>
              <a:t>ngữ</a:t>
            </a:r>
            <a:r>
              <a:rPr lang="en-US" dirty="0"/>
              <a:t>:  Python</a:t>
            </a:r>
          </a:p>
        </p:txBody>
      </p:sp>
    </p:spTree>
    <p:extLst>
      <p:ext uri="{BB962C8B-B14F-4D97-AF65-F5344CB8AC3E}">
        <p14:creationId xmlns:p14="http://schemas.microsoft.com/office/powerpoint/2010/main" val="3082305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8.5.1 </a:t>
            </a:r>
            <a:r>
              <a:rPr lang="en-US" b="1" dirty="0" err="1"/>
              <a:t>Giới</a:t>
            </a:r>
            <a:r>
              <a:rPr lang="en-US" b="1" dirty="0"/>
              <a:t> </a:t>
            </a:r>
            <a:r>
              <a:rPr lang="en-US" b="1" dirty="0" err="1"/>
              <a:t>thiệu</a:t>
            </a:r>
            <a:r>
              <a:rPr lang="en-US" b="1" dirty="0"/>
              <a:t> </a:t>
            </a:r>
            <a:r>
              <a:rPr lang="en-US" b="1" dirty="0" err="1"/>
              <a:t>Blockchain</a:t>
            </a:r>
            <a:endParaRPr lang="en-US" dirty="0"/>
          </a:p>
        </p:txBody>
      </p:sp>
      <p:sp>
        <p:nvSpPr>
          <p:cNvPr id="3" name="Content Placeholder 2"/>
          <p:cNvSpPr>
            <a:spLocks noGrp="1"/>
          </p:cNvSpPr>
          <p:nvPr>
            <p:ph idx="1"/>
          </p:nvPr>
        </p:nvSpPr>
        <p:spPr>
          <a:xfrm>
            <a:off x="1097280" y="1197033"/>
            <a:ext cx="7847215" cy="5412314"/>
          </a:xfrm>
        </p:spPr>
        <p:txBody>
          <a:bodyPr>
            <a:normAutofit/>
          </a:bodyPr>
          <a:lstStyle/>
          <a:p>
            <a:pPr lvl="0" algn="just"/>
            <a:endParaRPr lang="en-US" dirty="0"/>
          </a:p>
        </p:txBody>
      </p:sp>
      <p:pic>
        <p:nvPicPr>
          <p:cNvPr id="4" name="Picture 3"/>
          <p:cNvPicPr>
            <a:picLocks noChangeAspect="1"/>
          </p:cNvPicPr>
          <p:nvPr/>
        </p:nvPicPr>
        <p:blipFill>
          <a:blip r:embed="rId2"/>
          <a:stretch>
            <a:fillRect/>
          </a:stretch>
        </p:blipFill>
        <p:spPr>
          <a:xfrm>
            <a:off x="1867077" y="1379914"/>
            <a:ext cx="7481281" cy="4598150"/>
          </a:xfrm>
          <a:prstGeom prst="rect">
            <a:avLst/>
          </a:prstGeom>
        </p:spPr>
      </p:pic>
    </p:spTree>
    <p:extLst>
      <p:ext uri="{BB962C8B-B14F-4D97-AF65-F5344CB8AC3E}">
        <p14:creationId xmlns:p14="http://schemas.microsoft.com/office/powerpoint/2010/main" val="4225397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8.5.1 </a:t>
            </a:r>
            <a:r>
              <a:rPr lang="en-US" b="1" dirty="0" err="1"/>
              <a:t>Giới</a:t>
            </a:r>
            <a:r>
              <a:rPr lang="en-US" b="1" dirty="0"/>
              <a:t> </a:t>
            </a:r>
            <a:r>
              <a:rPr lang="en-US" b="1" dirty="0" err="1"/>
              <a:t>thiệu</a:t>
            </a:r>
            <a:r>
              <a:rPr lang="en-US" b="1" dirty="0"/>
              <a:t> </a:t>
            </a:r>
            <a:r>
              <a:rPr lang="en-US" dirty="0" err="1"/>
              <a:t>Blockchain</a:t>
            </a:r>
            <a:endParaRPr lang="en-US" dirty="0"/>
          </a:p>
        </p:txBody>
      </p:sp>
      <p:sp>
        <p:nvSpPr>
          <p:cNvPr id="3" name="Content Placeholder 2"/>
          <p:cNvSpPr>
            <a:spLocks noGrp="1"/>
          </p:cNvSpPr>
          <p:nvPr>
            <p:ph idx="1"/>
          </p:nvPr>
        </p:nvSpPr>
        <p:spPr>
          <a:xfrm>
            <a:off x="1246909" y="1197033"/>
            <a:ext cx="10108276" cy="5412314"/>
          </a:xfrm>
        </p:spPr>
        <p:txBody>
          <a:bodyPr>
            <a:normAutofit/>
          </a:bodyPr>
          <a:lstStyle/>
          <a:p>
            <a:pPr lvl="0" algn="just"/>
            <a:r>
              <a:rPr lang="en-US" dirty="0" err="1"/>
              <a:t>Blockchain</a:t>
            </a:r>
            <a:r>
              <a:rPr lang="en-US" dirty="0"/>
              <a:t> </a:t>
            </a:r>
            <a:r>
              <a:rPr lang="en-US" dirty="0" err="1"/>
              <a:t>là</a:t>
            </a:r>
            <a:r>
              <a:rPr lang="en-US" dirty="0"/>
              <a:t> </a:t>
            </a:r>
            <a:r>
              <a:rPr lang="en-US" dirty="0" err="1"/>
              <a:t>gì</a:t>
            </a:r>
            <a:r>
              <a:rPr lang="en-US" dirty="0"/>
              <a:t>?</a:t>
            </a:r>
          </a:p>
          <a:p>
            <a:pPr lvl="1" algn="just"/>
            <a:r>
              <a:rPr lang="en-US" dirty="0" err="1"/>
              <a:t>Là</a:t>
            </a:r>
            <a:r>
              <a:rPr lang="en-US" dirty="0"/>
              <a:t> </a:t>
            </a:r>
            <a:r>
              <a:rPr lang="en-US" dirty="0" err="1"/>
              <a:t>một</a:t>
            </a:r>
            <a:r>
              <a:rPr lang="en-US" dirty="0"/>
              <a:t> </a:t>
            </a:r>
            <a:r>
              <a:rPr lang="en-US" dirty="0" err="1"/>
              <a:t>công</a:t>
            </a:r>
            <a:r>
              <a:rPr lang="en-US" dirty="0"/>
              <a:t> </a:t>
            </a:r>
            <a:r>
              <a:rPr lang="en-US" dirty="0" err="1"/>
              <a:t>nghệ</a:t>
            </a:r>
            <a:r>
              <a:rPr lang="en-US" dirty="0"/>
              <a:t> </a:t>
            </a:r>
            <a:r>
              <a:rPr lang="en-US" dirty="0" err="1"/>
              <a:t>cho</a:t>
            </a:r>
            <a:r>
              <a:rPr lang="en-US" dirty="0"/>
              <a:t> </a:t>
            </a:r>
            <a:r>
              <a:rPr lang="en-US" dirty="0" err="1"/>
              <a:t>phép</a:t>
            </a:r>
            <a:r>
              <a:rPr lang="en-US" dirty="0"/>
              <a:t> </a:t>
            </a:r>
            <a:r>
              <a:rPr lang="en-US" dirty="0" err="1"/>
              <a:t>truyền</a:t>
            </a:r>
            <a:r>
              <a:rPr lang="en-US" dirty="0"/>
              <a:t> </a:t>
            </a:r>
            <a:r>
              <a:rPr lang="en-US" dirty="0" err="1"/>
              <a:t>tải</a:t>
            </a:r>
            <a:r>
              <a:rPr lang="en-US" dirty="0"/>
              <a:t> </a:t>
            </a:r>
            <a:r>
              <a:rPr lang="en-US" dirty="0" err="1"/>
              <a:t>dữ</a:t>
            </a:r>
            <a:r>
              <a:rPr lang="en-US" dirty="0"/>
              <a:t> </a:t>
            </a:r>
            <a:r>
              <a:rPr lang="en-US" dirty="0" err="1"/>
              <a:t>liệu</a:t>
            </a:r>
            <a:r>
              <a:rPr lang="en-US" dirty="0"/>
              <a:t> </a:t>
            </a:r>
            <a:r>
              <a:rPr lang="en-US" dirty="0" err="1"/>
              <a:t>một</a:t>
            </a:r>
            <a:r>
              <a:rPr lang="en-US" dirty="0"/>
              <a:t> </a:t>
            </a:r>
            <a:r>
              <a:rPr lang="en-US" dirty="0" err="1"/>
              <a:t>các</a:t>
            </a:r>
            <a:r>
              <a:rPr lang="en-US" dirty="0"/>
              <a:t> an </a:t>
            </a:r>
            <a:r>
              <a:rPr lang="en-US" dirty="0" err="1"/>
              <a:t>toàn</a:t>
            </a:r>
            <a:r>
              <a:rPr lang="en-US" dirty="0"/>
              <a:t> </a:t>
            </a:r>
            <a:r>
              <a:rPr lang="en-US" dirty="0" err="1"/>
              <a:t>dựa</a:t>
            </a:r>
            <a:r>
              <a:rPr lang="en-US" dirty="0"/>
              <a:t> </a:t>
            </a:r>
            <a:r>
              <a:rPr lang="en-US" dirty="0" err="1"/>
              <a:t>vào</a:t>
            </a:r>
            <a:r>
              <a:rPr lang="en-US" dirty="0"/>
              <a:t> </a:t>
            </a:r>
            <a:r>
              <a:rPr lang="en-US" dirty="0" err="1"/>
              <a:t>hệ</a:t>
            </a:r>
            <a:r>
              <a:rPr lang="en-US" dirty="0"/>
              <a:t> </a:t>
            </a:r>
            <a:r>
              <a:rPr lang="en-US" dirty="0" err="1"/>
              <a:t>thống</a:t>
            </a:r>
            <a:r>
              <a:rPr lang="en-US" dirty="0"/>
              <a:t> </a:t>
            </a:r>
            <a:r>
              <a:rPr lang="en-US" dirty="0" err="1"/>
              <a:t>mã</a:t>
            </a:r>
            <a:r>
              <a:rPr lang="en-US" dirty="0"/>
              <a:t> </a:t>
            </a:r>
            <a:r>
              <a:rPr lang="en-US" dirty="0" err="1"/>
              <a:t>hóa</a:t>
            </a:r>
            <a:r>
              <a:rPr lang="en-US" dirty="0"/>
              <a:t> </a:t>
            </a:r>
            <a:r>
              <a:rPr lang="en-US" dirty="0" err="1"/>
              <a:t>vô</a:t>
            </a:r>
            <a:r>
              <a:rPr lang="en-US" dirty="0"/>
              <a:t> </a:t>
            </a:r>
            <a:r>
              <a:rPr lang="en-US" dirty="0" err="1"/>
              <a:t>cùng</a:t>
            </a:r>
            <a:r>
              <a:rPr lang="en-US" dirty="0"/>
              <a:t> </a:t>
            </a:r>
            <a:r>
              <a:rPr lang="en-US" dirty="0" err="1"/>
              <a:t>phức</a:t>
            </a:r>
            <a:r>
              <a:rPr lang="en-US" dirty="0"/>
              <a:t> </a:t>
            </a:r>
            <a:r>
              <a:rPr lang="en-US" dirty="0" err="1"/>
              <a:t>tạp</a:t>
            </a:r>
            <a:r>
              <a:rPr lang="en-US" dirty="0"/>
              <a:t>, </a:t>
            </a:r>
            <a:r>
              <a:rPr lang="en-US" dirty="0" err="1"/>
              <a:t>tương</a:t>
            </a:r>
            <a:r>
              <a:rPr lang="en-US" dirty="0"/>
              <a:t> </a:t>
            </a:r>
            <a:r>
              <a:rPr lang="en-US" dirty="0" err="1"/>
              <a:t>tự</a:t>
            </a:r>
            <a:r>
              <a:rPr lang="en-US" dirty="0"/>
              <a:t> </a:t>
            </a:r>
            <a:r>
              <a:rPr lang="en-US" dirty="0" err="1"/>
              <a:t>cuốn</a:t>
            </a:r>
            <a:r>
              <a:rPr lang="en-US" dirty="0"/>
              <a:t> </a:t>
            </a:r>
            <a:r>
              <a:rPr lang="en-US" dirty="0" err="1"/>
              <a:t>số</a:t>
            </a:r>
            <a:r>
              <a:rPr lang="en-US" dirty="0"/>
              <a:t> </a:t>
            </a:r>
            <a:r>
              <a:rPr lang="en-US" dirty="0" err="1"/>
              <a:t>cái</a:t>
            </a:r>
            <a:r>
              <a:rPr lang="en-US" dirty="0"/>
              <a:t> </a:t>
            </a:r>
            <a:r>
              <a:rPr lang="en-US" dirty="0" err="1"/>
              <a:t>kế</a:t>
            </a:r>
            <a:r>
              <a:rPr lang="en-US" dirty="0"/>
              <a:t> </a:t>
            </a:r>
            <a:r>
              <a:rPr lang="en-US" dirty="0" err="1"/>
              <a:t>toán</a:t>
            </a:r>
            <a:r>
              <a:rPr lang="en-US" dirty="0"/>
              <a:t> </a:t>
            </a:r>
            <a:r>
              <a:rPr lang="en-US" dirty="0" err="1"/>
              <a:t>của</a:t>
            </a:r>
            <a:r>
              <a:rPr lang="en-US" dirty="0"/>
              <a:t> </a:t>
            </a:r>
            <a:r>
              <a:rPr lang="en-US" dirty="0" err="1"/>
              <a:t>một</a:t>
            </a:r>
            <a:r>
              <a:rPr lang="en-US" dirty="0"/>
              <a:t> </a:t>
            </a:r>
            <a:r>
              <a:rPr lang="en-US" dirty="0" err="1"/>
              <a:t>công</a:t>
            </a:r>
            <a:r>
              <a:rPr lang="en-US" dirty="0"/>
              <a:t> ty, </a:t>
            </a:r>
            <a:r>
              <a:rPr lang="en-US" dirty="0" err="1"/>
              <a:t>nơi</a:t>
            </a:r>
            <a:r>
              <a:rPr lang="en-US" dirty="0"/>
              <a:t> </a:t>
            </a:r>
            <a:r>
              <a:rPr lang="en-US" dirty="0" err="1"/>
              <a:t>mà</a:t>
            </a:r>
            <a:r>
              <a:rPr lang="en-US" dirty="0"/>
              <a:t> </a:t>
            </a:r>
            <a:r>
              <a:rPr lang="en-US" dirty="0" err="1"/>
              <a:t>tiền</a:t>
            </a:r>
            <a:r>
              <a:rPr lang="en-US" dirty="0"/>
              <a:t> </a:t>
            </a:r>
            <a:r>
              <a:rPr lang="en-US" dirty="0" err="1"/>
              <a:t>mặt</a:t>
            </a:r>
            <a:r>
              <a:rPr lang="en-US" dirty="0"/>
              <a:t> </a:t>
            </a:r>
            <a:r>
              <a:rPr lang="en-US" dirty="0" err="1"/>
              <a:t>được</a:t>
            </a:r>
            <a:r>
              <a:rPr lang="en-US" dirty="0"/>
              <a:t> </a:t>
            </a:r>
            <a:r>
              <a:rPr lang="en-US" dirty="0" err="1"/>
              <a:t>giám</a:t>
            </a:r>
            <a:r>
              <a:rPr lang="en-US" dirty="0"/>
              <a:t> </a:t>
            </a:r>
            <a:r>
              <a:rPr lang="en-US" dirty="0" err="1"/>
              <a:t>sát</a:t>
            </a:r>
            <a:r>
              <a:rPr lang="en-US" dirty="0"/>
              <a:t> </a:t>
            </a:r>
            <a:r>
              <a:rPr lang="en-US" dirty="0" err="1"/>
              <a:t>chặc</a:t>
            </a:r>
            <a:r>
              <a:rPr lang="en-US" dirty="0"/>
              <a:t> </a:t>
            </a:r>
            <a:r>
              <a:rPr lang="en-US" dirty="0" err="1"/>
              <a:t>chẽ</a:t>
            </a:r>
            <a:r>
              <a:rPr lang="en-US" dirty="0"/>
              <a:t>. </a:t>
            </a:r>
            <a:r>
              <a:rPr lang="en-US" dirty="0" err="1"/>
              <a:t>Trong</a:t>
            </a:r>
            <a:r>
              <a:rPr lang="en-US" dirty="0"/>
              <a:t> </a:t>
            </a:r>
            <a:r>
              <a:rPr lang="en-US" dirty="0" err="1"/>
              <a:t>trường</a:t>
            </a:r>
            <a:r>
              <a:rPr lang="en-US" dirty="0"/>
              <a:t> </a:t>
            </a:r>
            <a:r>
              <a:rPr lang="en-US" dirty="0" err="1"/>
              <a:t>hợp</a:t>
            </a:r>
            <a:r>
              <a:rPr lang="en-US" dirty="0"/>
              <a:t> </a:t>
            </a:r>
            <a:r>
              <a:rPr lang="en-US" dirty="0" err="1"/>
              <a:t>này</a:t>
            </a:r>
            <a:r>
              <a:rPr lang="en-US" dirty="0"/>
              <a:t> </a:t>
            </a:r>
            <a:r>
              <a:rPr lang="en-US" dirty="0" err="1"/>
              <a:t>Blcokchain</a:t>
            </a:r>
            <a:r>
              <a:rPr lang="en-US" dirty="0"/>
              <a:t> </a:t>
            </a:r>
            <a:r>
              <a:rPr lang="en-US" dirty="0" err="1"/>
              <a:t>là</a:t>
            </a:r>
            <a:r>
              <a:rPr lang="en-US" dirty="0"/>
              <a:t> </a:t>
            </a:r>
            <a:r>
              <a:rPr lang="en-US" dirty="0" err="1"/>
              <a:t>một</a:t>
            </a:r>
            <a:r>
              <a:rPr lang="en-US" dirty="0"/>
              <a:t> </a:t>
            </a:r>
            <a:r>
              <a:rPr lang="en-US" dirty="0" err="1"/>
              <a:t>cuốn</a:t>
            </a:r>
            <a:r>
              <a:rPr lang="en-US" dirty="0"/>
              <a:t>  </a:t>
            </a:r>
            <a:r>
              <a:rPr lang="en-US" dirty="0" err="1"/>
              <a:t>sổ</a:t>
            </a:r>
            <a:r>
              <a:rPr lang="en-US" dirty="0"/>
              <a:t> </a:t>
            </a:r>
            <a:r>
              <a:rPr lang="en-US" dirty="0" err="1"/>
              <a:t>cái</a:t>
            </a:r>
            <a:r>
              <a:rPr lang="en-US" dirty="0"/>
              <a:t> </a:t>
            </a:r>
            <a:r>
              <a:rPr lang="en-US" dirty="0" err="1"/>
              <a:t>kế</a:t>
            </a:r>
            <a:r>
              <a:rPr lang="en-US" dirty="0"/>
              <a:t> </a:t>
            </a:r>
            <a:r>
              <a:rPr lang="en-US" dirty="0" err="1"/>
              <a:t>toán</a:t>
            </a:r>
            <a:r>
              <a:rPr lang="en-US" dirty="0"/>
              <a:t> </a:t>
            </a:r>
            <a:r>
              <a:rPr lang="en-US" dirty="0" err="1"/>
              <a:t>hoạt</a:t>
            </a:r>
            <a:r>
              <a:rPr lang="en-US" dirty="0"/>
              <a:t> </a:t>
            </a:r>
            <a:r>
              <a:rPr lang="en-US" dirty="0" err="1"/>
              <a:t>động</a:t>
            </a:r>
            <a:r>
              <a:rPr lang="en-US" dirty="0"/>
              <a:t> </a:t>
            </a:r>
            <a:r>
              <a:rPr lang="en-US" dirty="0" err="1"/>
              <a:t>trong</a:t>
            </a:r>
            <a:r>
              <a:rPr lang="en-US" dirty="0"/>
              <a:t> </a:t>
            </a:r>
            <a:r>
              <a:rPr lang="en-US" dirty="0" err="1"/>
              <a:t>lĩnh</a:t>
            </a:r>
            <a:r>
              <a:rPr lang="en-US" dirty="0"/>
              <a:t> </a:t>
            </a:r>
            <a:r>
              <a:rPr lang="en-US" dirty="0" err="1"/>
              <a:t>vực</a:t>
            </a:r>
            <a:r>
              <a:rPr lang="en-US" dirty="0"/>
              <a:t> </a:t>
            </a:r>
            <a:r>
              <a:rPr lang="en-US" dirty="0" err="1"/>
              <a:t>kỹ</a:t>
            </a:r>
            <a:r>
              <a:rPr lang="en-US" dirty="0"/>
              <a:t> </a:t>
            </a:r>
            <a:r>
              <a:rPr lang="en-US" dirty="0" err="1"/>
              <a:t>thuật</a:t>
            </a:r>
            <a:endParaRPr lang="en-US" dirty="0"/>
          </a:p>
          <a:p>
            <a:pPr lvl="1" algn="just"/>
            <a:r>
              <a:rPr lang="vi-VN" dirty="0"/>
              <a:t>Hệ thống blockchain phân tán này sẽ thay đổi cuộc sống của bạn, từ cách bạn giao dịch hay quản lý tài sản, cho tới việc bạn sử dụng các loại máy móc, bỏ phiếu, thuê xe, hay kể cả việc chứng minh bạn là ai. Cùng với đó, nó sẽ thay đổi các ngân hàng, các cơ quan tài chính, bệnh viên, công ty và chính phủ.</a:t>
            </a:r>
            <a:endParaRPr lang="en-US" dirty="0"/>
          </a:p>
        </p:txBody>
      </p:sp>
    </p:spTree>
    <p:extLst>
      <p:ext uri="{BB962C8B-B14F-4D97-AF65-F5344CB8AC3E}">
        <p14:creationId xmlns:p14="http://schemas.microsoft.com/office/powerpoint/2010/main" val="2295623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8.5.1 </a:t>
            </a:r>
            <a:r>
              <a:rPr lang="en-US" b="1" dirty="0" err="1"/>
              <a:t>Giới</a:t>
            </a:r>
            <a:r>
              <a:rPr lang="en-US" b="1" dirty="0"/>
              <a:t> </a:t>
            </a:r>
            <a:r>
              <a:rPr lang="en-US" b="1" dirty="0" err="1"/>
              <a:t>thiệu</a:t>
            </a:r>
            <a:r>
              <a:rPr lang="en-US" b="1" dirty="0"/>
              <a:t> </a:t>
            </a:r>
            <a:r>
              <a:rPr lang="en-US" dirty="0" err="1"/>
              <a:t>Blockchain</a:t>
            </a:r>
            <a:endParaRPr lang="en-US" dirty="0"/>
          </a:p>
        </p:txBody>
      </p:sp>
      <p:sp>
        <p:nvSpPr>
          <p:cNvPr id="3" name="Content Placeholder 2"/>
          <p:cNvSpPr>
            <a:spLocks noGrp="1"/>
          </p:cNvSpPr>
          <p:nvPr>
            <p:ph idx="1"/>
          </p:nvPr>
        </p:nvSpPr>
        <p:spPr>
          <a:xfrm>
            <a:off x="1246909" y="1197033"/>
            <a:ext cx="10108276" cy="5412314"/>
          </a:xfrm>
        </p:spPr>
        <p:txBody>
          <a:bodyPr>
            <a:normAutofit lnSpcReduction="10000"/>
          </a:bodyPr>
          <a:lstStyle/>
          <a:p>
            <a:pPr lvl="0" algn="just"/>
            <a:r>
              <a:rPr lang="en-US" dirty="0" err="1"/>
              <a:t>Blockchain</a:t>
            </a:r>
            <a:r>
              <a:rPr lang="en-US" dirty="0"/>
              <a:t> </a:t>
            </a:r>
            <a:r>
              <a:rPr lang="en-US" dirty="0" err="1"/>
              <a:t>là</a:t>
            </a:r>
            <a:r>
              <a:rPr lang="en-US" dirty="0"/>
              <a:t> </a:t>
            </a:r>
            <a:r>
              <a:rPr lang="en-US" dirty="0" err="1"/>
              <a:t>gì</a:t>
            </a:r>
            <a:r>
              <a:rPr lang="en-US" dirty="0"/>
              <a:t>?</a:t>
            </a:r>
          </a:p>
          <a:p>
            <a:pPr lvl="1" algn="just"/>
            <a:r>
              <a:rPr lang="vi-VN" dirty="0"/>
              <a:t>Blockchain (chuỗi khối) là một cơ sở dữ liệu phân cấp lưu trữ thông tin trong các khối thông tin được liên kết với nhau và mở rộng theo thời gian. Mỗi khối thông tin chứa đều chứa thông tin về thời gian khởi tạo và được liên kết tới khối trước đó, vì vậy cơ sở dữ liệu này được gọi là chuỗi khối. Blockchain được thiết kế để chống lại việc thay đổi của dữ liệu: Một khi dữ liệu đã được ghi thì sẽ không có cách nào thay đổi được nó.</a:t>
            </a:r>
            <a:endParaRPr lang="en-US" dirty="0"/>
          </a:p>
          <a:p>
            <a:pPr lvl="1" algn="just"/>
            <a:r>
              <a:rPr lang="vi-VN" dirty="0"/>
              <a:t>Công nghệ blockchain tương đồng với cơ sở dữ liệu, chỉ khác ở việc tương tác với cơ sở dữ liệu. Để hiểu blockchain, cần nắm được năm định nghĩa sau: chuỗi khối (blockchain), cơ chế đồng thuận phân tán (decentralized consensus), tính toán tin cậy (trusted computing), hợp đồng thông minh (smart contracts) và bằng chứng công việc (proof of work). Mô hình tính toán này là nền tảng của việc tạo ra các ứng dụng phân tán.</a:t>
            </a:r>
            <a:endParaRPr lang="en-US" dirty="0"/>
          </a:p>
        </p:txBody>
      </p:sp>
    </p:spTree>
    <p:extLst>
      <p:ext uri="{BB962C8B-B14F-4D97-AF65-F5344CB8AC3E}">
        <p14:creationId xmlns:p14="http://schemas.microsoft.com/office/powerpoint/2010/main" val="3468165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8.5.1 </a:t>
            </a:r>
            <a:r>
              <a:rPr lang="en-US" b="1" dirty="0" err="1"/>
              <a:t>Giới</a:t>
            </a:r>
            <a:r>
              <a:rPr lang="en-US" b="1" dirty="0"/>
              <a:t> </a:t>
            </a:r>
            <a:r>
              <a:rPr lang="en-US" b="1" dirty="0" err="1"/>
              <a:t>thiệu</a:t>
            </a:r>
            <a:r>
              <a:rPr lang="en-US" b="1" dirty="0"/>
              <a:t> </a:t>
            </a:r>
            <a:r>
              <a:rPr lang="en-US" dirty="0" err="1"/>
              <a:t>Blockchain</a:t>
            </a:r>
            <a:endParaRPr lang="en-US" dirty="0"/>
          </a:p>
        </p:txBody>
      </p:sp>
      <p:sp>
        <p:nvSpPr>
          <p:cNvPr id="3" name="Content Placeholder 2"/>
          <p:cNvSpPr>
            <a:spLocks noGrp="1"/>
          </p:cNvSpPr>
          <p:nvPr>
            <p:ph idx="1"/>
          </p:nvPr>
        </p:nvSpPr>
        <p:spPr>
          <a:xfrm>
            <a:off x="1246909" y="1197033"/>
            <a:ext cx="10108276" cy="5412314"/>
          </a:xfrm>
        </p:spPr>
        <p:txBody>
          <a:bodyPr>
            <a:normAutofit/>
          </a:bodyPr>
          <a:lstStyle/>
          <a:p>
            <a:r>
              <a:rPr lang="vi-VN" b="1" dirty="0"/>
              <a:t>Blockchain và Bitcoin</a:t>
            </a:r>
            <a:r>
              <a:rPr lang="en-US" b="1" dirty="0"/>
              <a:t> </a:t>
            </a:r>
            <a:r>
              <a:rPr lang="vi-VN" dirty="0"/>
              <a:t>có phải là một thứ?</a:t>
            </a:r>
          </a:p>
          <a:p>
            <a:pPr lvl="1"/>
            <a:r>
              <a:rPr lang="vi-VN" dirty="0"/>
              <a:t>Không phải như vậy, tuy nhiên chúng liên quan đến nhau mật thiết.</a:t>
            </a:r>
            <a:br>
              <a:rPr lang="vi-VN" dirty="0"/>
            </a:br>
            <a:r>
              <a:rPr lang="vi-VN" dirty="0"/>
              <a:t>Bởi Bitcoin là ứng dụng đầu tiên của Blockchain, người ta thường hay nhầm lẫn "Bitcoin" nghĩa là Blockchain.</a:t>
            </a:r>
          </a:p>
          <a:p>
            <a:pPr lvl="1"/>
            <a:r>
              <a:rPr lang="vi-VN" dirty="0"/>
              <a:t>Công nghệ blockchain đã được sử dụng ở nhiều ngành công nghiệp khác nhưng vẫn còn đó những sự nhầm lẫn.</a:t>
            </a:r>
            <a:endParaRPr lang="vi-VN" b="1" dirty="0"/>
          </a:p>
        </p:txBody>
      </p:sp>
    </p:spTree>
    <p:extLst>
      <p:ext uri="{BB962C8B-B14F-4D97-AF65-F5344CB8AC3E}">
        <p14:creationId xmlns:p14="http://schemas.microsoft.com/office/powerpoint/2010/main" val="2441881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8.5.1 </a:t>
            </a:r>
            <a:r>
              <a:rPr lang="en-US" b="1" dirty="0" err="1"/>
              <a:t>Giới</a:t>
            </a:r>
            <a:r>
              <a:rPr lang="en-US" b="1" dirty="0"/>
              <a:t> </a:t>
            </a:r>
            <a:r>
              <a:rPr lang="en-US" b="1" dirty="0" err="1"/>
              <a:t>thiệu</a:t>
            </a:r>
            <a:r>
              <a:rPr lang="en-US" b="1" dirty="0"/>
              <a:t> </a:t>
            </a:r>
            <a:r>
              <a:rPr lang="en-US" dirty="0" err="1"/>
              <a:t>Blockchain</a:t>
            </a:r>
            <a:endParaRPr lang="en-US" dirty="0"/>
          </a:p>
        </p:txBody>
      </p:sp>
      <p:sp>
        <p:nvSpPr>
          <p:cNvPr id="3" name="Content Placeholder 2"/>
          <p:cNvSpPr>
            <a:spLocks noGrp="1"/>
          </p:cNvSpPr>
          <p:nvPr>
            <p:ph idx="1"/>
          </p:nvPr>
        </p:nvSpPr>
        <p:spPr>
          <a:xfrm>
            <a:off x="1246909" y="1197033"/>
            <a:ext cx="10108276" cy="5412314"/>
          </a:xfrm>
        </p:spPr>
        <p:txBody>
          <a:bodyPr>
            <a:normAutofit/>
          </a:bodyPr>
          <a:lstStyle/>
          <a:p>
            <a:r>
              <a:rPr lang="vi-VN" b="1" dirty="0"/>
              <a:t>Bitcoin và Blockchain khác nhau như thế nào?</a:t>
            </a:r>
          </a:p>
          <a:p>
            <a:pPr lvl="1"/>
            <a:r>
              <a:rPr lang="vi-VN" dirty="0"/>
              <a:t>Bitcoin là một dạng tiền tệ ảo được tạo ra lần đầu bởi Satoshi Nakamoto vào năm 2008. Cũng được biết đến với cái tên "tiền tệ mã hoá", nó được tạo ra với mục đích bỏ quá sự kiểm soát tiền tệ của chính phủ và để đơn giản hoá giao dịch trên mạng bằng cách bỏ qua các bước của giao dịch trung gian với bên thứ ba. Tất nhiên, để đạt được điều này cần nhiều thứ hơn là chỉ có tiền. Phải có một cách bảo mật để tạo ra giao dịch với tiền tệ ảo.</a:t>
            </a:r>
          </a:p>
          <a:p>
            <a:pPr lvl="1"/>
            <a:r>
              <a:rPr lang="vi-VN" dirty="0"/>
              <a:t>Giao dịch bitcoin được lữu trữ và chuyển giao sử dụng một "sổ cái" phân tán trên một mạng lưới peer-to-peer mở, public và ẩn danh. Blockchain chính là công nghệ được sử dụng để tạo ra cuốn sổ cái của giao dịch Bitcoin.</a:t>
            </a:r>
          </a:p>
        </p:txBody>
      </p:sp>
    </p:spTree>
    <p:extLst>
      <p:ext uri="{BB962C8B-B14F-4D97-AF65-F5344CB8AC3E}">
        <p14:creationId xmlns:p14="http://schemas.microsoft.com/office/powerpoint/2010/main" val="2526117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8.1. </a:t>
            </a:r>
            <a:r>
              <a:rPr lang="en-US" dirty="0" err="1"/>
              <a:t>Kiến</a:t>
            </a:r>
            <a:r>
              <a:rPr lang="en-US" dirty="0"/>
              <a:t> </a:t>
            </a:r>
            <a:r>
              <a:rPr lang="en-US" dirty="0" err="1"/>
              <a:t>trúc</a:t>
            </a:r>
            <a:r>
              <a:rPr lang="en-US" dirty="0"/>
              <a:t> </a:t>
            </a:r>
            <a:r>
              <a:rPr lang="en-US" dirty="0" err="1"/>
              <a:t>sư</a:t>
            </a:r>
            <a:r>
              <a:rPr lang="en-US" dirty="0"/>
              <a:t> </a:t>
            </a:r>
            <a:r>
              <a:rPr lang="en-US" dirty="0" err="1"/>
              <a:t>giải</a:t>
            </a:r>
            <a:r>
              <a:rPr lang="en-US" dirty="0"/>
              <a:t> </a:t>
            </a:r>
            <a:r>
              <a:rPr lang="en-US" dirty="0" err="1"/>
              <a:t>pháp</a:t>
            </a:r>
            <a:r>
              <a:rPr lang="en-US" dirty="0"/>
              <a:t> </a:t>
            </a:r>
            <a:r>
              <a:rPr lang="en-US" dirty="0" err="1"/>
              <a:t>IoT</a:t>
            </a:r>
            <a:br>
              <a:rPr lang="en-US" dirty="0"/>
            </a:br>
            <a:endParaRPr lang="vi-VN" dirty="0"/>
          </a:p>
        </p:txBody>
      </p:sp>
      <p:sp>
        <p:nvSpPr>
          <p:cNvPr id="3" name="Content Placeholder 2"/>
          <p:cNvSpPr>
            <a:spLocks noGrp="1"/>
          </p:cNvSpPr>
          <p:nvPr>
            <p:ph idx="1"/>
          </p:nvPr>
        </p:nvSpPr>
        <p:spPr/>
        <p:txBody>
          <a:bodyPr/>
          <a:lstStyle/>
          <a:p>
            <a:r>
              <a:rPr lang="vi-VN" b="1" dirty="0">
                <a:solidFill>
                  <a:srgbClr val="000099"/>
                </a:solidFill>
              </a:rPr>
              <a:t>Internet of Things </a:t>
            </a:r>
            <a:r>
              <a:rPr lang="en-US" b="1" dirty="0">
                <a:solidFill>
                  <a:srgbClr val="000099"/>
                </a:solidFill>
              </a:rPr>
              <a:t>(</a:t>
            </a:r>
            <a:r>
              <a:rPr lang="en-US" b="1" dirty="0" err="1">
                <a:solidFill>
                  <a:srgbClr val="000099"/>
                </a:solidFill>
              </a:rPr>
              <a:t>IoT</a:t>
            </a:r>
            <a:r>
              <a:rPr lang="en-US" b="1" dirty="0">
                <a:solidFill>
                  <a:srgbClr val="000099"/>
                </a:solidFill>
              </a:rPr>
              <a:t>) </a:t>
            </a:r>
            <a:r>
              <a:rPr lang="en-US" dirty="0" err="1"/>
              <a:t>là</a:t>
            </a:r>
            <a:r>
              <a:rPr lang="en-US" dirty="0"/>
              <a:t> </a:t>
            </a:r>
            <a:r>
              <a:rPr lang="en-US" dirty="0" err="1"/>
              <a:t>gì</a:t>
            </a:r>
            <a:r>
              <a:rPr lang="en-US" dirty="0"/>
              <a:t>?</a:t>
            </a:r>
          </a:p>
          <a:p>
            <a:pPr lvl="1"/>
            <a:r>
              <a:rPr lang="vi-VN" dirty="0"/>
              <a:t>là thuật ngữ dùng để chỉ các đối tượng có thể được nhận biết cũng như sự tồn tại của chúng trong một kiến trúc mang tính kết nối. </a:t>
            </a:r>
          </a:p>
          <a:p>
            <a:pPr lvl="1"/>
            <a:r>
              <a:rPr lang="vi-VN" dirty="0"/>
              <a:t>Đây là một viễn cảnh trong đó </a:t>
            </a:r>
            <a:r>
              <a:rPr lang="vi-VN" b="1" i="1" dirty="0">
                <a:solidFill>
                  <a:srgbClr val="000099"/>
                </a:solidFill>
              </a:rPr>
              <a:t>mọi vật, mọi con vật hoặc con người được cung cấp các định danh và khả năng tự động truyền tải dữ liệu qua một mạng lưới mà không cần sự tương tác giữa con người-với-con người hoặc con người-với-máy tính</a:t>
            </a:r>
            <a:r>
              <a:rPr lang="vi-VN" dirty="0"/>
              <a:t>. </a:t>
            </a:r>
          </a:p>
          <a:p>
            <a:pPr lvl="1"/>
            <a:r>
              <a:rPr lang="vi-VN" dirty="0"/>
              <a:t>IoT tiến hoá từ sự hội tụ của các công nghệ không dây, hệ thống vi cơ điện tử (MEMS) và Internet. Cụm từ này được đưa ra bởi Kevin Ashton vào năm 1999. Ông là một nhà khoa học đã sáng lập ra Trung tâm Auto-ID ở đại học MIT (</a:t>
            </a:r>
            <a:r>
              <a:rPr lang="vi-VN" i="1" dirty="0"/>
              <a:t>Massachusetts Institute of Technology - thành phố Cambridge, bang Massachusetts, Hoa Kỳ</a:t>
            </a:r>
            <a:r>
              <a:rPr lang="vi-VN" dirty="0"/>
              <a:t>)</a:t>
            </a:r>
          </a:p>
        </p:txBody>
      </p:sp>
    </p:spTree>
    <p:extLst>
      <p:ext uri="{BB962C8B-B14F-4D97-AF65-F5344CB8AC3E}">
        <p14:creationId xmlns:p14="http://schemas.microsoft.com/office/powerpoint/2010/main" val="4211940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8.5.2 </a:t>
            </a:r>
            <a:r>
              <a:rPr lang="en-US" b="1" dirty="0" err="1"/>
              <a:t>Ứng</a:t>
            </a:r>
            <a:r>
              <a:rPr lang="en-US" b="1" dirty="0"/>
              <a:t> </a:t>
            </a:r>
            <a:r>
              <a:rPr lang="en-US" b="1" dirty="0" err="1"/>
              <a:t>dụng</a:t>
            </a:r>
            <a:r>
              <a:rPr lang="en-US" dirty="0"/>
              <a:t> </a:t>
            </a:r>
            <a:r>
              <a:rPr lang="en-US" dirty="0" err="1"/>
              <a:t>của</a:t>
            </a:r>
            <a:r>
              <a:rPr lang="en-US" dirty="0"/>
              <a:t> </a:t>
            </a:r>
            <a:r>
              <a:rPr lang="en-US" dirty="0" err="1"/>
              <a:t>công</a:t>
            </a:r>
            <a:r>
              <a:rPr lang="en-US" dirty="0"/>
              <a:t> </a:t>
            </a:r>
            <a:r>
              <a:rPr lang="en-US" dirty="0" err="1"/>
              <a:t>nghệ</a:t>
            </a:r>
            <a:r>
              <a:rPr lang="en-US" dirty="0"/>
              <a:t> </a:t>
            </a:r>
            <a:r>
              <a:rPr lang="en-US" dirty="0" err="1"/>
              <a:t>Blockchain</a:t>
            </a:r>
            <a:endParaRPr lang="en-US" dirty="0"/>
          </a:p>
        </p:txBody>
      </p:sp>
      <p:sp>
        <p:nvSpPr>
          <p:cNvPr id="3" name="Content Placeholder 2"/>
          <p:cNvSpPr>
            <a:spLocks noGrp="1"/>
          </p:cNvSpPr>
          <p:nvPr>
            <p:ph idx="1"/>
          </p:nvPr>
        </p:nvSpPr>
        <p:spPr>
          <a:xfrm>
            <a:off x="1213658" y="1066800"/>
            <a:ext cx="9967689" cy="5462337"/>
          </a:xfrm>
        </p:spPr>
        <p:txBody>
          <a:bodyPr>
            <a:normAutofit lnSpcReduction="10000"/>
          </a:bodyPr>
          <a:lstStyle/>
          <a:p>
            <a:pPr algn="just"/>
            <a:r>
              <a:rPr lang="vi-VN" b="1" dirty="0"/>
              <a:t>Blockchain Business, dịch vụ tài chính</a:t>
            </a:r>
          </a:p>
          <a:p>
            <a:pPr marL="0" indent="0" algn="just">
              <a:buNone/>
            </a:pPr>
            <a:r>
              <a:rPr lang="vi-VN" dirty="0"/>
              <a:t>Các hệ thống truyền thống thường hay công kềnh, gặp nhiều lỗi và rất chậm chạm. Các bên trung gian luôn cần thiết để có thể dàn xếp các quy trình và giải quyết xung đột. Một cách tự nhiên, điều này gây ra căng thẳng, tốn thời gian và tiền của. Ngược lại, những người dùng thấy rằng blockchain rẻ hơn, minh bạch hơn và hiệu quả hơn. Một số các dịch vụ tài chính đang sử dụng hệ thống này để mang đến sự đổi mới, ví dụ như smart bonds và smart contracts. Smart bonds tự động thanh toán phiếu giảm giá cho người dùng khi các điều kiện cho trước được hoàn thành. Smart contracts là các hợp đồng số được tự thực hiện, tự bảo trì khi các điều kiện cho trước được hoàn thành.</a:t>
            </a:r>
          </a:p>
        </p:txBody>
      </p:sp>
    </p:spTree>
    <p:extLst>
      <p:ext uri="{BB962C8B-B14F-4D97-AF65-F5344CB8AC3E}">
        <p14:creationId xmlns:p14="http://schemas.microsoft.com/office/powerpoint/2010/main" val="2704540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8.5.2 </a:t>
            </a:r>
            <a:r>
              <a:rPr lang="en-US" b="1"/>
              <a:t>Ứng dụng </a:t>
            </a:r>
            <a:r>
              <a:rPr lang="en-US"/>
              <a:t> (t.t.) </a:t>
            </a:r>
          </a:p>
        </p:txBody>
      </p:sp>
      <p:sp>
        <p:nvSpPr>
          <p:cNvPr id="3" name="Content Placeholder 2"/>
          <p:cNvSpPr>
            <a:spLocks noGrp="1"/>
          </p:cNvSpPr>
          <p:nvPr>
            <p:ph idx="1"/>
          </p:nvPr>
        </p:nvSpPr>
        <p:spPr>
          <a:xfrm>
            <a:off x="1130531" y="1066800"/>
            <a:ext cx="10050816" cy="5173579"/>
          </a:xfrm>
        </p:spPr>
        <p:txBody>
          <a:bodyPr>
            <a:normAutofit/>
          </a:bodyPr>
          <a:lstStyle/>
          <a:p>
            <a:pPr algn="just"/>
            <a:r>
              <a:rPr lang="vi-VN" b="1" dirty="0"/>
              <a:t>Quản lý tài sản: Quy trình buôn bán và thanh toán</a:t>
            </a:r>
          </a:p>
          <a:p>
            <a:pPr marL="0" indent="0" algn="just">
              <a:buNone/>
            </a:pPr>
            <a:r>
              <a:rPr lang="vi-VN" dirty="0"/>
              <a:t>Quy trình buôn bán truyền thống với việc quản lý tài sản (khi các bên trao đổi và quản lý tài sản) có thể rất tốn kém và nhiều rủi ro, nhất là khi đó là các giao dịch xuyên biên giới. Mỗi bên trong quá trình này, ví dụ như người môi giới, người trông coi tài sản, người quản lý thanh toán, giữ các bản ghi của riêng họ, điều này tạo ra sự thiếu hiệu quả rõ rệt và chứa đầy những lỗi. Cuốn sổ cái của blockchain giúp giảm lỗi bằng cách mã hoá các bản ghi, đồng thời đơn giản hoá quy trình, và bỏ qua sự cần thiết của các bên trung gian.</a:t>
            </a:r>
          </a:p>
          <a:p>
            <a:pPr marL="0" indent="0" algn="just">
              <a:buNone/>
            </a:pPr>
            <a:endParaRPr lang="vi-VN" b="1" dirty="0"/>
          </a:p>
          <a:p>
            <a:pPr lvl="0" algn="just"/>
            <a:endParaRPr lang="en-US" dirty="0"/>
          </a:p>
        </p:txBody>
      </p:sp>
    </p:spTree>
    <p:extLst>
      <p:ext uri="{BB962C8B-B14F-4D97-AF65-F5344CB8AC3E}">
        <p14:creationId xmlns:p14="http://schemas.microsoft.com/office/powerpoint/2010/main" val="267587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8.5.2 </a:t>
            </a:r>
            <a:r>
              <a:rPr lang="en-US" b="1"/>
              <a:t>Ứng dụng </a:t>
            </a:r>
            <a:r>
              <a:rPr lang="en-US"/>
              <a:t> (t.t.) </a:t>
            </a:r>
          </a:p>
        </p:txBody>
      </p:sp>
      <p:sp>
        <p:nvSpPr>
          <p:cNvPr id="3" name="Content Placeholder 2"/>
          <p:cNvSpPr>
            <a:spLocks noGrp="1"/>
          </p:cNvSpPr>
          <p:nvPr>
            <p:ph idx="1"/>
          </p:nvPr>
        </p:nvSpPr>
        <p:spPr>
          <a:xfrm>
            <a:off x="1047403" y="1207699"/>
            <a:ext cx="10067442" cy="5010222"/>
          </a:xfrm>
        </p:spPr>
        <p:txBody>
          <a:bodyPr>
            <a:normAutofit/>
          </a:bodyPr>
          <a:lstStyle/>
          <a:p>
            <a:pPr algn="just"/>
            <a:r>
              <a:rPr lang="vi-VN" b="1" dirty="0"/>
              <a:t>Bảo hiểm: Quy trình yêu cầu</a:t>
            </a:r>
          </a:p>
          <a:p>
            <a:pPr marL="0" indent="0" algn="just">
              <a:buNone/>
            </a:pPr>
            <a:r>
              <a:rPr lang="vi-VN" dirty="0"/>
              <a:t>Quy trình yêu cầu là một quy trình gây ra nhiều sự bực dọc và bạc bẽo. Những nhân viên bảo hiểm cần phải lội qua những yêu cầu lừa đảo, các nguồn dữ liệu phân mảnh, hoặc các quy tắc đã bị bỏ đi đối với người dùng tạo đưa ra một số ít các form và xử lý chúng một cách thủ công. Điều này chứa đầy những lỗi. Blockchain cung cấp một hệ thống hoàn hảo cho việc quản lý minh bạch và không mạo hiểm. Những tài liệu đã được mã hoá cho phép nhân viên bảo hiểm nắm được quyền làm chủ của các tài sản sẽ được bảo hiểm.</a:t>
            </a:r>
          </a:p>
          <a:p>
            <a:pPr marL="0" lvl="0" indent="0" algn="just">
              <a:buNone/>
            </a:pPr>
            <a:endParaRPr lang="en-US" dirty="0"/>
          </a:p>
        </p:txBody>
      </p:sp>
    </p:spTree>
    <p:extLst>
      <p:ext uri="{BB962C8B-B14F-4D97-AF65-F5344CB8AC3E}">
        <p14:creationId xmlns:p14="http://schemas.microsoft.com/office/powerpoint/2010/main" val="3001316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8.5.2 </a:t>
            </a:r>
            <a:r>
              <a:rPr lang="en-US" b="1"/>
              <a:t>Ứng dụng </a:t>
            </a:r>
            <a:r>
              <a:rPr lang="en-US"/>
              <a:t> (t.t.) </a:t>
            </a:r>
          </a:p>
        </p:txBody>
      </p:sp>
      <p:sp>
        <p:nvSpPr>
          <p:cNvPr id="3" name="Content Placeholder 2"/>
          <p:cNvSpPr>
            <a:spLocks noGrp="1"/>
          </p:cNvSpPr>
          <p:nvPr>
            <p:ph idx="1"/>
          </p:nvPr>
        </p:nvSpPr>
        <p:spPr>
          <a:xfrm>
            <a:off x="1293962" y="1259458"/>
            <a:ext cx="9887385" cy="4627996"/>
          </a:xfrm>
        </p:spPr>
        <p:txBody>
          <a:bodyPr>
            <a:normAutofit/>
          </a:bodyPr>
          <a:lstStyle/>
          <a:p>
            <a:pPr algn="just"/>
            <a:r>
              <a:rPr lang="vi-VN" b="1" dirty="0"/>
              <a:t>Thanh toán: Thanh toán xuyên biên giới</a:t>
            </a:r>
          </a:p>
          <a:p>
            <a:pPr marL="0" indent="0" algn="just">
              <a:buNone/>
            </a:pPr>
            <a:r>
              <a:rPr lang="vi-VN" dirty="0"/>
              <a:t>Việc thay toán quốc tế chứa nhiều lỗi, tốn kém và dễ gây ra rửa tiền. Nó tốn ít nhất vài ngày cho việc chuyển tiền quốc tế. Blockchain đã và đang cung cấp các giải pháp cho các công ty chuyển tiền như Abra, Align Commerce và Bitspark bằng việc đưa ra các dịch vụ chuyển tiền dựa trên blockchain đầu cuối. Vào năm 2016, Santander trở thành một trong những ngân hàng đầu tiên sử dụng blockchain trong một ứng dụng thanh toán, cho phép các khách hàng thực hiện chuyển tiền quốc tế 24/24 và hoàn thành vào ngày hôm sau.</a:t>
            </a:r>
          </a:p>
          <a:p>
            <a:pPr marL="0" lvl="0" indent="0" algn="just">
              <a:buNone/>
            </a:pPr>
            <a:endParaRPr lang="en-US" dirty="0"/>
          </a:p>
        </p:txBody>
      </p:sp>
    </p:spTree>
    <p:extLst>
      <p:ext uri="{BB962C8B-B14F-4D97-AF65-F5344CB8AC3E}">
        <p14:creationId xmlns:p14="http://schemas.microsoft.com/office/powerpoint/2010/main" val="386159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8.5.2 </a:t>
            </a:r>
            <a:r>
              <a:rPr lang="en-US" b="1"/>
              <a:t>Ứng dụng </a:t>
            </a:r>
            <a:r>
              <a:rPr lang="en-US"/>
              <a:t> (t.t.) </a:t>
            </a:r>
          </a:p>
        </p:txBody>
      </p:sp>
      <p:sp>
        <p:nvSpPr>
          <p:cNvPr id="3" name="Content Placeholder 2"/>
          <p:cNvSpPr>
            <a:spLocks noGrp="1"/>
          </p:cNvSpPr>
          <p:nvPr>
            <p:ph idx="1"/>
          </p:nvPr>
        </p:nvSpPr>
        <p:spPr>
          <a:xfrm>
            <a:off x="1380226" y="1066801"/>
            <a:ext cx="10307469" cy="4552604"/>
          </a:xfrm>
        </p:spPr>
        <p:txBody>
          <a:bodyPr>
            <a:normAutofit lnSpcReduction="10000"/>
          </a:bodyPr>
          <a:lstStyle/>
          <a:p>
            <a:r>
              <a:rPr lang="vi-VN" b="1" dirty="0"/>
              <a:t>Tài sản thông minh</a:t>
            </a:r>
          </a:p>
          <a:p>
            <a:pPr marL="0" indent="0">
              <a:buNone/>
            </a:pPr>
            <a:r>
              <a:rPr lang="vi-VN" dirty="0"/>
              <a:t>Một tài sản vô hình hay hữu hình, như những chiếc ô tô, toà nhà, nồi cơm điện hay là các bằng sáng chế, tên tài sản hay cổ phần công ty, đều có thể được nhúng bởi các công nghệ thông minh. Những sự đăng ký như vậy, có thể được lưu trữ trong sổ cái cùng với các thông tin hợp đồng của những người cho phép quyền sở hữu của tài sản. Khoá thông minh (smart keys) có thể được sử dụng để cung cấp quyền truy cập cho các bên được cho phép. Và cuốn sổ cái sẽ là nơi lưu giữ và cho phép sự trao đổi của các khoá thông mình này một khi hợp đồng đã được xác nhận.</a:t>
            </a:r>
          </a:p>
        </p:txBody>
      </p:sp>
    </p:spTree>
    <p:extLst>
      <p:ext uri="{BB962C8B-B14F-4D97-AF65-F5344CB8AC3E}">
        <p14:creationId xmlns:p14="http://schemas.microsoft.com/office/powerpoint/2010/main" val="3115774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8.5.2 </a:t>
            </a:r>
            <a:r>
              <a:rPr lang="en-US" b="1"/>
              <a:t>Ứng dụng</a:t>
            </a:r>
            <a:r>
              <a:rPr lang="en-US"/>
              <a:t> (t.t.)</a:t>
            </a:r>
          </a:p>
        </p:txBody>
      </p:sp>
      <p:sp>
        <p:nvSpPr>
          <p:cNvPr id="3" name="Content Placeholder 2"/>
          <p:cNvSpPr>
            <a:spLocks noGrp="1"/>
          </p:cNvSpPr>
          <p:nvPr>
            <p:ph idx="1"/>
          </p:nvPr>
        </p:nvSpPr>
        <p:spPr>
          <a:xfrm>
            <a:off x="914400" y="1066800"/>
            <a:ext cx="10343147" cy="7414627"/>
          </a:xfrm>
        </p:spPr>
        <p:txBody>
          <a:bodyPr>
            <a:normAutofit/>
          </a:bodyPr>
          <a:lstStyle/>
          <a:p>
            <a:pPr algn="just"/>
            <a:r>
              <a:rPr lang="vi-VN" dirty="0"/>
              <a:t>Cuốn sổ cái phân tán cũng trở thành một hệ thống để lưu lại và quản lý các quyền cho tài sản cũng như là cho phép sao chép các hợp đồng thông mình trong trường hợp khoá thông minh bị mất.</a:t>
            </a:r>
          </a:p>
          <a:p>
            <a:pPr algn="just"/>
            <a:r>
              <a:rPr lang="vi-VN" dirty="0"/>
              <a:t>Sử dụng "tài sản thông minh" giúp bạn hạn chế được rủi ro của việc bị lừa đảo, giảm phí trung gian và các tình huống khó khăn trong giao dịch. Cùng với đó, tăng cường sự hiệu quả và sự tín nhiệm.</a:t>
            </a:r>
          </a:p>
          <a:p>
            <a:pPr algn="just"/>
            <a:r>
              <a:rPr lang="vi-VN" dirty="0"/>
              <a:t>Ví dụ về tài sản thông minh</a:t>
            </a:r>
          </a:p>
          <a:p>
            <a:pPr lvl="1" algn="just"/>
            <a:r>
              <a:rPr lang="vi-VN" b="1" dirty="0"/>
              <a:t>Cho vay thế châp</a:t>
            </a:r>
          </a:p>
          <a:p>
            <a:pPr lvl="1" algn="just"/>
            <a:r>
              <a:rPr lang="vi-VN" b="1" dirty="0"/>
              <a:t>Xe hơi / điện thoại thông minh</a:t>
            </a:r>
          </a:p>
          <a:p>
            <a:pPr lvl="1" algn="just"/>
            <a:r>
              <a:rPr lang="vi-VN" b="1" dirty="0"/>
              <a:t>Blockchain Internet-of-Things (IoT)</a:t>
            </a:r>
          </a:p>
          <a:p>
            <a:pPr lvl="0" algn="just"/>
            <a:endParaRPr lang="en-US" dirty="0"/>
          </a:p>
        </p:txBody>
      </p:sp>
    </p:spTree>
    <p:extLst>
      <p:ext uri="{BB962C8B-B14F-4D97-AF65-F5344CB8AC3E}">
        <p14:creationId xmlns:p14="http://schemas.microsoft.com/office/powerpoint/2010/main" val="40745476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8.5.3 </a:t>
            </a:r>
            <a:r>
              <a:rPr lang="en-US" b="1"/>
              <a:t>Dự đoán thị trường </a:t>
            </a:r>
            <a:r>
              <a:rPr lang="en-US"/>
              <a:t> </a:t>
            </a:r>
          </a:p>
        </p:txBody>
      </p:sp>
      <p:sp>
        <p:nvSpPr>
          <p:cNvPr id="3" name="Content Placeholder 2"/>
          <p:cNvSpPr>
            <a:spLocks noGrp="1"/>
          </p:cNvSpPr>
          <p:nvPr>
            <p:ph idx="1"/>
          </p:nvPr>
        </p:nvSpPr>
        <p:spPr>
          <a:xfrm>
            <a:off x="914400" y="1066800"/>
            <a:ext cx="10684042" cy="5542547"/>
          </a:xfrm>
        </p:spPr>
        <p:txBody>
          <a:bodyPr>
            <a:normAutofit/>
          </a:bodyPr>
          <a:lstStyle/>
          <a:p>
            <a:pPr lvl="0" algn="just"/>
            <a:r>
              <a:rPr lang="vi-VN" dirty="0"/>
              <a:t>Có thể vị trí này không có nhiều cơ hội việc làm hiện nay nhưng nền tảng về kĩ năng của các kỹ sư trong lĩnh vực  blockchain là sự am hiểu các công nghệ đằng sau Bitcoin, kinh nghiệm chuyên sâu về mã hóa, hệ phân tán, thuật toán băm sẽ luôn được chào đón ở rất nhiều nơi. </a:t>
            </a:r>
            <a:endParaRPr lang="en-US" dirty="0"/>
          </a:p>
          <a:p>
            <a:pPr lvl="0" algn="just"/>
            <a:r>
              <a:rPr lang="vi-VN" dirty="0"/>
              <a:t>Hiện tại có hơn 200 doanh nghiệp và các dự án mã nguồn mở đang tìm cách áp dụng công nghệ blockchain cho các ứng dụng kinh doanh, thẻ an ninh hay trong các dịch vụ tài chính. </a:t>
            </a:r>
            <a:endParaRPr lang="en-US" dirty="0"/>
          </a:p>
          <a:p>
            <a:pPr lvl="0" algn="just"/>
            <a:r>
              <a:rPr lang="vi-VN" dirty="0"/>
              <a:t>Trên các trang tuyển dụng thì mức lương cho vị trí này giao động từ 150-170 ngàn USD/năm cho kỹ sư có kinh nghiệm trong Python, Bitcoins, và hệ phân tán.</a:t>
            </a:r>
            <a:endParaRPr lang="en-US" dirty="0"/>
          </a:p>
        </p:txBody>
      </p:sp>
    </p:spTree>
    <p:extLst>
      <p:ext uri="{BB962C8B-B14F-4D97-AF65-F5344CB8AC3E}">
        <p14:creationId xmlns:p14="http://schemas.microsoft.com/office/powerpoint/2010/main" val="2855454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8.6 </a:t>
            </a:r>
            <a:r>
              <a:rPr lang="en-US" b="1" dirty="0" err="1"/>
              <a:t>Chuyên</a:t>
            </a:r>
            <a:r>
              <a:rPr lang="en-US" b="1" dirty="0"/>
              <a:t> </a:t>
            </a:r>
            <a:r>
              <a:rPr lang="en-US" b="1" dirty="0" err="1"/>
              <a:t>gia</a:t>
            </a:r>
            <a:r>
              <a:rPr lang="en-US" b="1" dirty="0"/>
              <a:t> </a:t>
            </a:r>
            <a:r>
              <a:rPr lang="en-US" b="1" dirty="0" err="1"/>
              <a:t>máy</a:t>
            </a:r>
            <a:r>
              <a:rPr lang="en-US" b="1" dirty="0"/>
              <a:t> </a:t>
            </a:r>
            <a:r>
              <a:rPr lang="en-US" b="1" dirty="0" err="1"/>
              <a:t>học</a:t>
            </a:r>
            <a:r>
              <a:rPr lang="en-US" b="1" dirty="0"/>
              <a:t>, </a:t>
            </a:r>
            <a:r>
              <a:rPr lang="en-US" b="1" dirty="0" err="1"/>
              <a:t>kỹ</a:t>
            </a:r>
            <a:r>
              <a:rPr lang="en-US" b="1" dirty="0"/>
              <a:t> </a:t>
            </a:r>
            <a:r>
              <a:rPr lang="en-US" b="1" dirty="0" err="1"/>
              <a:t>sư</a:t>
            </a:r>
            <a:r>
              <a:rPr lang="en-US" b="1" dirty="0"/>
              <a:t> </a:t>
            </a:r>
            <a:r>
              <a:rPr lang="en-US" b="1" dirty="0" err="1"/>
              <a:t>điện</a:t>
            </a:r>
            <a:r>
              <a:rPr lang="en-US" b="1" dirty="0"/>
              <a:t> </a:t>
            </a:r>
            <a:r>
              <a:rPr lang="en-US" b="1" dirty="0" err="1"/>
              <a:t>toán</a:t>
            </a:r>
            <a:r>
              <a:rPr lang="en-US" b="1" dirty="0"/>
              <a:t> </a:t>
            </a:r>
            <a:r>
              <a:rPr lang="en-US" b="1" dirty="0" err="1"/>
              <a:t>nhận</a:t>
            </a:r>
            <a:r>
              <a:rPr lang="en-US" b="1" dirty="0"/>
              <a:t> </a:t>
            </a:r>
            <a:r>
              <a:rPr lang="en-US" b="1" dirty="0" err="1"/>
              <a:t>thức</a:t>
            </a:r>
            <a:endParaRPr lang="en-US" dirty="0"/>
          </a:p>
        </p:txBody>
      </p:sp>
      <p:sp>
        <p:nvSpPr>
          <p:cNvPr id="3" name="Content Placeholder 2"/>
          <p:cNvSpPr>
            <a:spLocks noGrp="1"/>
          </p:cNvSpPr>
          <p:nvPr>
            <p:ph idx="1"/>
          </p:nvPr>
        </p:nvSpPr>
        <p:spPr>
          <a:xfrm>
            <a:off x="1117600" y="1529542"/>
            <a:ext cx="10566400" cy="4617258"/>
          </a:xfrm>
        </p:spPr>
        <p:txBody>
          <a:bodyPr/>
          <a:lstStyle/>
          <a:p>
            <a:pPr lvl="0"/>
            <a:r>
              <a:rPr lang="en-US" dirty="0" err="1"/>
              <a:t>Ứng</a:t>
            </a:r>
            <a:r>
              <a:rPr lang="en-US" dirty="0"/>
              <a:t> </a:t>
            </a:r>
            <a:r>
              <a:rPr lang="en-US" dirty="0" err="1"/>
              <a:t>dụng</a:t>
            </a:r>
            <a:r>
              <a:rPr lang="en-US" dirty="0"/>
              <a:t>:</a:t>
            </a:r>
            <a:endParaRPr lang="en-US" sz="2400" dirty="0"/>
          </a:p>
          <a:p>
            <a:pPr lvl="1"/>
            <a:r>
              <a:rPr lang="en-US" dirty="0" err="1"/>
              <a:t>Trợ</a:t>
            </a:r>
            <a:r>
              <a:rPr lang="en-US" dirty="0"/>
              <a:t> </a:t>
            </a:r>
            <a:r>
              <a:rPr lang="en-US" dirty="0" err="1"/>
              <a:t>lý</a:t>
            </a:r>
            <a:r>
              <a:rPr lang="en-US" dirty="0"/>
              <a:t> </a:t>
            </a:r>
            <a:r>
              <a:rPr lang="en-US" dirty="0" err="1"/>
              <a:t>ảo</a:t>
            </a:r>
            <a:endParaRPr lang="en-US" sz="2000" dirty="0"/>
          </a:p>
          <a:p>
            <a:pPr lvl="1"/>
            <a:r>
              <a:rPr lang="en-US" dirty="0" err="1"/>
              <a:t>Tự</a:t>
            </a:r>
            <a:r>
              <a:rPr lang="en-US" dirty="0"/>
              <a:t> </a:t>
            </a:r>
            <a:r>
              <a:rPr lang="en-US" dirty="0" err="1"/>
              <a:t>động</a:t>
            </a:r>
            <a:r>
              <a:rPr lang="en-US" dirty="0"/>
              <a:t> </a:t>
            </a:r>
            <a:r>
              <a:rPr lang="en-US" dirty="0" err="1"/>
              <a:t>rút</a:t>
            </a:r>
            <a:r>
              <a:rPr lang="en-US" dirty="0"/>
              <a:t> </a:t>
            </a:r>
            <a:r>
              <a:rPr lang="en-US" dirty="0" err="1"/>
              <a:t>trích</a:t>
            </a:r>
            <a:r>
              <a:rPr lang="en-US" dirty="0"/>
              <a:t> </a:t>
            </a:r>
            <a:r>
              <a:rPr lang="en-US" dirty="0" err="1"/>
              <a:t>thông</a:t>
            </a:r>
            <a:r>
              <a:rPr lang="en-US" dirty="0"/>
              <a:t> tin</a:t>
            </a:r>
            <a:endParaRPr lang="en-US" sz="2000" dirty="0"/>
          </a:p>
          <a:p>
            <a:pPr lvl="0"/>
            <a:r>
              <a:rPr lang="en-US" dirty="0" err="1"/>
              <a:t>Kiến</a:t>
            </a:r>
            <a:r>
              <a:rPr lang="en-US" dirty="0"/>
              <a:t> </a:t>
            </a:r>
            <a:r>
              <a:rPr lang="en-US" dirty="0" err="1"/>
              <a:t>thức</a:t>
            </a:r>
            <a:r>
              <a:rPr lang="en-US" dirty="0"/>
              <a:t> </a:t>
            </a:r>
            <a:r>
              <a:rPr lang="en-US" dirty="0" err="1"/>
              <a:t>và</a:t>
            </a:r>
            <a:r>
              <a:rPr lang="en-US" dirty="0"/>
              <a:t> </a:t>
            </a:r>
            <a:r>
              <a:rPr lang="en-US" dirty="0" err="1"/>
              <a:t>ngôn</a:t>
            </a:r>
            <a:r>
              <a:rPr lang="en-US" dirty="0"/>
              <a:t> </a:t>
            </a:r>
            <a:r>
              <a:rPr lang="en-US" dirty="0" err="1"/>
              <a:t>ngữ</a:t>
            </a:r>
            <a:r>
              <a:rPr lang="en-US" dirty="0"/>
              <a:t>:</a:t>
            </a:r>
            <a:endParaRPr lang="en-US" sz="2400" dirty="0"/>
          </a:p>
          <a:p>
            <a:pPr lvl="1"/>
            <a:r>
              <a:rPr lang="en-US" dirty="0" err="1"/>
              <a:t>Trí</a:t>
            </a:r>
            <a:r>
              <a:rPr lang="en-US" dirty="0"/>
              <a:t> </a:t>
            </a:r>
            <a:r>
              <a:rPr lang="en-US" dirty="0" err="1"/>
              <a:t>tuệ</a:t>
            </a:r>
            <a:r>
              <a:rPr lang="en-US" dirty="0"/>
              <a:t> </a:t>
            </a:r>
            <a:r>
              <a:rPr lang="en-US" dirty="0" err="1"/>
              <a:t>được</a:t>
            </a:r>
            <a:r>
              <a:rPr lang="en-US" dirty="0"/>
              <a:t> </a:t>
            </a:r>
            <a:r>
              <a:rPr lang="en-US" dirty="0" err="1"/>
              <a:t>tăng</a:t>
            </a:r>
            <a:r>
              <a:rPr lang="en-US" dirty="0"/>
              <a:t> </a:t>
            </a:r>
            <a:r>
              <a:rPr lang="en-US" dirty="0" err="1"/>
              <a:t>cường</a:t>
            </a:r>
            <a:endParaRPr lang="en-US" sz="2000" dirty="0"/>
          </a:p>
          <a:p>
            <a:pPr lvl="1"/>
            <a:r>
              <a:rPr lang="en-US" dirty="0" err="1"/>
              <a:t>Thúc</a:t>
            </a:r>
            <a:r>
              <a:rPr lang="en-US" dirty="0"/>
              <a:t> </a:t>
            </a:r>
            <a:r>
              <a:rPr lang="en-US" dirty="0" err="1"/>
              <a:t>đẩy</a:t>
            </a:r>
            <a:r>
              <a:rPr lang="en-US" dirty="0"/>
              <a:t> </a:t>
            </a:r>
            <a:r>
              <a:rPr lang="en-US" dirty="0" err="1"/>
              <a:t>hoặc</a:t>
            </a:r>
            <a:r>
              <a:rPr lang="en-US" dirty="0"/>
              <a:t> </a:t>
            </a:r>
            <a:r>
              <a:rPr lang="en-US" dirty="0" err="1"/>
              <a:t>nhân</a:t>
            </a:r>
            <a:r>
              <a:rPr lang="en-US" dirty="0"/>
              <a:t> </a:t>
            </a:r>
            <a:r>
              <a:rPr lang="en-US" dirty="0" err="1"/>
              <a:t>rộng</a:t>
            </a:r>
            <a:r>
              <a:rPr lang="en-US" dirty="0"/>
              <a:t> </a:t>
            </a:r>
            <a:r>
              <a:rPr lang="en-US" dirty="0" err="1"/>
              <a:t>kiến</a:t>
            </a:r>
            <a:r>
              <a:rPr lang="en-US" dirty="0"/>
              <a:t> </a:t>
            </a:r>
            <a:r>
              <a:rPr lang="en-US" dirty="0" err="1"/>
              <a:t>thức</a:t>
            </a:r>
            <a:endParaRPr lang="en-US" sz="2000" dirty="0"/>
          </a:p>
          <a:p>
            <a:r>
              <a:rPr lang="en-US" dirty="0"/>
              <a:t>C++, Java, C#, Python,…</a:t>
            </a:r>
          </a:p>
        </p:txBody>
      </p:sp>
    </p:spTree>
    <p:extLst>
      <p:ext uri="{BB962C8B-B14F-4D97-AF65-F5344CB8AC3E}">
        <p14:creationId xmlns:p14="http://schemas.microsoft.com/office/powerpoint/2010/main" val="555033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8.6.1 </a:t>
            </a:r>
            <a:r>
              <a:rPr lang="en-US" b="1" dirty="0" err="1"/>
              <a:t>Chuyên</a:t>
            </a:r>
            <a:r>
              <a:rPr lang="en-US" b="1" dirty="0"/>
              <a:t> </a:t>
            </a:r>
            <a:r>
              <a:rPr lang="en-US" b="1" dirty="0" err="1"/>
              <a:t>gia</a:t>
            </a:r>
            <a:r>
              <a:rPr lang="en-US" b="1" dirty="0"/>
              <a:t> </a:t>
            </a:r>
            <a:r>
              <a:rPr lang="en-US" b="1" dirty="0" err="1"/>
              <a:t>máy</a:t>
            </a:r>
            <a:r>
              <a:rPr lang="en-US" b="1" dirty="0"/>
              <a:t> </a:t>
            </a:r>
            <a:r>
              <a:rPr lang="en-US" b="1" dirty="0" err="1"/>
              <a:t>học</a:t>
            </a:r>
            <a:endParaRPr lang="en-US" dirty="0"/>
          </a:p>
        </p:txBody>
      </p:sp>
      <p:sp>
        <p:nvSpPr>
          <p:cNvPr id="3" name="Content Placeholder 2"/>
          <p:cNvSpPr>
            <a:spLocks noGrp="1"/>
          </p:cNvSpPr>
          <p:nvPr>
            <p:ph idx="1"/>
          </p:nvPr>
        </p:nvSpPr>
        <p:spPr/>
        <p:txBody>
          <a:bodyPr/>
          <a:lstStyle/>
          <a:p>
            <a:pPr lvl="0" algn="just"/>
            <a:r>
              <a:rPr lang="vi-VN" b="1" dirty="0"/>
              <a:t>Học máy</a:t>
            </a:r>
            <a:r>
              <a:rPr lang="vi-VN" dirty="0"/>
              <a:t>, có tài liệu gọi là </a:t>
            </a:r>
            <a:r>
              <a:rPr lang="vi-VN" b="1" dirty="0"/>
              <a:t>Máy học</a:t>
            </a:r>
            <a:r>
              <a:rPr lang="vi-VN" dirty="0"/>
              <a:t> (</a:t>
            </a:r>
            <a:r>
              <a:rPr lang="vi-VN" i="1" dirty="0"/>
              <a:t>machine learning</a:t>
            </a:r>
            <a:r>
              <a:rPr lang="vi-VN" dirty="0"/>
              <a:t>) là một lĩnh vực của trí tuệ nhân tạo liên quan đến việc nghiên cứu và xây dựng các kĩ thuật cho phép các hệ thống "học" tự động từ dữ liệu để giải quyết những vấn đề cụ thể. Ví dụ như các máy có thể "học" cách phân loại thư điện tử xem có phải thư rác (spam)hay không và tự động xếp thư vào thư mục tương ứng. Học máy rất gần với suy diễn thống kê (statistical inference) tuy có khác nhau về thuật ngữ. </a:t>
            </a:r>
            <a:endParaRPr lang="en-US" dirty="0"/>
          </a:p>
        </p:txBody>
      </p:sp>
    </p:spTree>
    <p:extLst>
      <p:ext uri="{BB962C8B-B14F-4D97-AF65-F5344CB8AC3E}">
        <p14:creationId xmlns:p14="http://schemas.microsoft.com/office/powerpoint/2010/main" val="304309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8.6.2 </a:t>
            </a:r>
            <a:r>
              <a:rPr lang="en-US" b="1" dirty="0" err="1"/>
              <a:t>Kỹ</a:t>
            </a:r>
            <a:r>
              <a:rPr lang="en-US" b="1" dirty="0"/>
              <a:t> </a:t>
            </a:r>
            <a:r>
              <a:rPr lang="en-US" b="1" dirty="0" err="1"/>
              <a:t>sư</a:t>
            </a:r>
            <a:r>
              <a:rPr lang="en-US" b="1" dirty="0"/>
              <a:t> </a:t>
            </a:r>
            <a:r>
              <a:rPr lang="en-US" b="1" dirty="0" err="1"/>
              <a:t>điện</a:t>
            </a:r>
            <a:r>
              <a:rPr lang="en-US" b="1" dirty="0"/>
              <a:t> </a:t>
            </a:r>
            <a:r>
              <a:rPr lang="en-US" b="1" dirty="0" err="1"/>
              <a:t>toán</a:t>
            </a:r>
            <a:r>
              <a:rPr lang="en-US" b="1" dirty="0"/>
              <a:t> </a:t>
            </a:r>
            <a:r>
              <a:rPr lang="en-US" b="1" dirty="0" err="1"/>
              <a:t>nhận</a:t>
            </a:r>
            <a:r>
              <a:rPr lang="en-US" b="1" dirty="0"/>
              <a:t> </a:t>
            </a:r>
            <a:r>
              <a:rPr lang="en-US" b="1" dirty="0" err="1"/>
              <a:t>thức</a:t>
            </a:r>
            <a:endParaRPr lang="en-US" b="1" dirty="0"/>
          </a:p>
        </p:txBody>
      </p:sp>
      <p:sp>
        <p:nvSpPr>
          <p:cNvPr id="3" name="Content Placeholder 2"/>
          <p:cNvSpPr>
            <a:spLocks noGrp="1"/>
          </p:cNvSpPr>
          <p:nvPr>
            <p:ph idx="1"/>
          </p:nvPr>
        </p:nvSpPr>
        <p:spPr/>
        <p:txBody>
          <a:bodyPr>
            <a:normAutofit fontScale="92500"/>
          </a:bodyPr>
          <a:lstStyle/>
          <a:p>
            <a:r>
              <a:rPr lang="vi-VN" dirty="0"/>
              <a:t>Lĩnh vực điện toán nhận thức mà IBM khởi xướng với Watson đã cho ra đời các kỹ sư hệ thống nhận thức, một vị trí mà đến nay vẫn chưa được xác định đầy đủ trách nhiệm công việc. Ngay cả IBM cũng không thể định danh cụ thể được “Kỹ sư hệ thống nhận thức” (cognitive systems engineer) nhưng đây vẫn là một phần quan trong trong kế hoạch kinh doanh của hãng. Watson và hệ sinh thái được phát triển từ đó đã mang đến hàng loạt cơ hội nghề nghiệp mới.</a:t>
            </a:r>
          </a:p>
          <a:p>
            <a:r>
              <a:rPr lang="vi-VN" dirty="0"/>
              <a:t>SparkCognition là một ví dụ khi IBM sử dụng máy học, phân tích dữ liệu lớn và các công nghệ nhận thức khác để hiểu rõ hơn về các mối đe doạ an ninh. Hay như Point of Care, đối tác của Watson trong lĩnh vực chăm sóc y tế cho phép bác sĩ truy cập nội dung, xử lý bệnh án trên nền tảng di động.</a:t>
            </a:r>
          </a:p>
        </p:txBody>
      </p:sp>
    </p:spTree>
    <p:extLst>
      <p:ext uri="{BB962C8B-B14F-4D97-AF65-F5344CB8AC3E}">
        <p14:creationId xmlns:p14="http://schemas.microsoft.com/office/powerpoint/2010/main" val="2935292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8.1. </a:t>
            </a:r>
            <a:r>
              <a:rPr lang="en-US" dirty="0" err="1"/>
              <a:t>Kiến</a:t>
            </a:r>
            <a:r>
              <a:rPr lang="en-US" dirty="0"/>
              <a:t> </a:t>
            </a:r>
            <a:r>
              <a:rPr lang="en-US" dirty="0" err="1"/>
              <a:t>trúc</a:t>
            </a:r>
            <a:r>
              <a:rPr lang="en-US" dirty="0"/>
              <a:t> </a:t>
            </a:r>
            <a:r>
              <a:rPr lang="en-US" dirty="0" err="1"/>
              <a:t>sư</a:t>
            </a:r>
            <a:r>
              <a:rPr lang="en-US" dirty="0"/>
              <a:t> </a:t>
            </a:r>
            <a:r>
              <a:rPr lang="en-US" dirty="0" err="1"/>
              <a:t>giải</a:t>
            </a:r>
            <a:r>
              <a:rPr lang="en-US" dirty="0"/>
              <a:t> </a:t>
            </a:r>
            <a:r>
              <a:rPr lang="en-US" dirty="0" err="1"/>
              <a:t>pháp</a:t>
            </a:r>
            <a:r>
              <a:rPr lang="en-US" dirty="0"/>
              <a:t> </a:t>
            </a:r>
            <a:r>
              <a:rPr lang="en-US" dirty="0" err="1"/>
              <a:t>IoT</a:t>
            </a:r>
            <a:br>
              <a:rPr lang="en-US" dirty="0"/>
            </a:br>
            <a:endParaRPr lang="vi-VN" dirty="0"/>
          </a:p>
        </p:txBody>
      </p:sp>
      <p:sp>
        <p:nvSpPr>
          <p:cNvPr id="3" name="Content Placeholder 2"/>
          <p:cNvSpPr>
            <a:spLocks noGrp="1"/>
          </p:cNvSpPr>
          <p:nvPr>
            <p:ph idx="1"/>
          </p:nvPr>
        </p:nvSpPr>
        <p:spPr/>
        <p:txBody>
          <a:bodyPr/>
          <a:lstStyle/>
          <a:p>
            <a:r>
              <a:rPr lang="vi-VN" b="1" dirty="0">
                <a:solidFill>
                  <a:srgbClr val="000099"/>
                </a:solidFill>
              </a:rPr>
              <a:t>Internet of Things </a:t>
            </a:r>
            <a:r>
              <a:rPr lang="en-US" b="1" dirty="0">
                <a:solidFill>
                  <a:srgbClr val="000099"/>
                </a:solidFill>
              </a:rPr>
              <a:t>(</a:t>
            </a:r>
            <a:r>
              <a:rPr lang="en-US" b="1" dirty="0" err="1">
                <a:solidFill>
                  <a:srgbClr val="000099"/>
                </a:solidFill>
              </a:rPr>
              <a:t>IoT</a:t>
            </a:r>
            <a:r>
              <a:rPr lang="en-US" b="1" dirty="0">
                <a:solidFill>
                  <a:srgbClr val="000099"/>
                </a:solidFill>
              </a:rPr>
              <a:t>) </a:t>
            </a:r>
            <a:r>
              <a:rPr lang="en-US" dirty="0" err="1"/>
              <a:t>là</a:t>
            </a:r>
            <a:r>
              <a:rPr lang="en-US" dirty="0"/>
              <a:t> </a:t>
            </a:r>
            <a:r>
              <a:rPr lang="en-US" dirty="0" err="1"/>
              <a:t>gì</a:t>
            </a:r>
            <a:r>
              <a:rPr lang="en-US" dirty="0"/>
              <a:t>?</a:t>
            </a:r>
          </a:p>
          <a:p>
            <a:pPr lvl="1"/>
            <a:r>
              <a:rPr lang="vi-VN" sz="2000" b="1" dirty="0">
                <a:solidFill>
                  <a:srgbClr val="000099"/>
                </a:solidFill>
              </a:rPr>
              <a:t> </a:t>
            </a:r>
            <a:r>
              <a:rPr lang="vi-VN" b="1" dirty="0">
                <a:solidFill>
                  <a:srgbClr val="000099"/>
                </a:solidFill>
              </a:rPr>
              <a:t>"Thing" - sự vật </a:t>
            </a:r>
            <a:r>
              <a:rPr lang="vi-VN" dirty="0"/>
              <a:t>- trong Internet of Things, có thể là một trang trại động vật với bộ tiếp sóng chip sinh học, một chiếc xe ô tô tích hợp các cảm biến để cảnh báo lái xe khi lốp quá non, hoặc bất kỳ đồ vật nào do tự nhiên sinh ra hoặc do con người sản xuất ra mà có thể được gán với một địa chỉ IP và được cung cấp khả năng truyền tải dữ liệu qua mạng lưới. </a:t>
            </a:r>
          </a:p>
          <a:p>
            <a:pPr lvl="1"/>
            <a:endParaRPr lang="en-US" dirty="0"/>
          </a:p>
        </p:txBody>
      </p:sp>
    </p:spTree>
    <p:extLst>
      <p:ext uri="{BB962C8B-B14F-4D97-AF65-F5344CB8AC3E}">
        <p14:creationId xmlns:p14="http://schemas.microsoft.com/office/powerpoint/2010/main" val="1413882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8.6.3 </a:t>
            </a:r>
            <a:r>
              <a:rPr lang="en-US" b="1"/>
              <a:t>Các ứng dụng</a:t>
            </a:r>
          </a:p>
        </p:txBody>
      </p:sp>
      <p:sp>
        <p:nvSpPr>
          <p:cNvPr id="3" name="Content Placeholder 2"/>
          <p:cNvSpPr>
            <a:spLocks noGrp="1"/>
          </p:cNvSpPr>
          <p:nvPr>
            <p:ph idx="1"/>
          </p:nvPr>
        </p:nvSpPr>
        <p:spPr>
          <a:xfrm>
            <a:off x="1379912" y="1296785"/>
            <a:ext cx="9973887" cy="4463083"/>
          </a:xfrm>
        </p:spPr>
        <p:txBody>
          <a:bodyPr>
            <a:normAutofit/>
          </a:bodyPr>
          <a:lstStyle/>
          <a:p>
            <a:pPr algn="just"/>
            <a:r>
              <a:rPr lang="vi-VN" dirty="0"/>
              <a:t>Hệ thống trung tâm điều khiển xe tự lái của Google, Tesla..</a:t>
            </a:r>
          </a:p>
          <a:p>
            <a:pPr algn="just"/>
            <a:r>
              <a:rPr lang="vi-VN" dirty="0"/>
              <a:t>Những Trợ lý ảo trên hệ điều hành của Microsoft, Google, IOS…là ứng dụng dễ nhận thấy trong cuộc sống. Chúng có thể hỗ trợ con người tìm kiếm bằng từ ngữ, giọng nói…</a:t>
            </a:r>
          </a:p>
          <a:p>
            <a:pPr marL="0" indent="0" algn="just">
              <a:buNone/>
            </a:pPr>
            <a:endParaRPr lang="vi-VN" dirty="0"/>
          </a:p>
        </p:txBody>
      </p:sp>
      <p:pic>
        <p:nvPicPr>
          <p:cNvPr id="15364" name="Picture 4" descr="Trợ lý ảo của Microso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658" y="3172243"/>
            <a:ext cx="6000750"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684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8.6.3 </a:t>
            </a:r>
            <a:r>
              <a:rPr lang="en-US" b="1"/>
              <a:t>Các ứng dụng (t.t.)</a:t>
            </a:r>
          </a:p>
        </p:txBody>
      </p:sp>
      <p:sp>
        <p:nvSpPr>
          <p:cNvPr id="3" name="Content Placeholder 2"/>
          <p:cNvSpPr>
            <a:spLocks noGrp="1"/>
          </p:cNvSpPr>
          <p:nvPr>
            <p:ph idx="1"/>
          </p:nvPr>
        </p:nvSpPr>
        <p:spPr>
          <a:xfrm>
            <a:off x="838200" y="1408530"/>
            <a:ext cx="4487779" cy="4351338"/>
          </a:xfrm>
        </p:spPr>
        <p:txBody>
          <a:bodyPr>
            <a:normAutofit lnSpcReduction="10000"/>
          </a:bodyPr>
          <a:lstStyle/>
          <a:p>
            <a:pPr algn="just"/>
            <a:r>
              <a:rPr lang="vi-VN" dirty="0"/>
              <a:t>Hệ thống trí tuệ nhân tạo (Sản phẩm của Machine Learning)  AI Watson của IBM: Có thể thay bác sĩ chuẩn đoán những căn bệnh hiểm nghèo mà con người mắc phải, nhanh hơn, con người chưa thể chuẩn đoán được.</a:t>
            </a:r>
          </a:p>
          <a:p>
            <a:pPr marL="0" indent="0" algn="just">
              <a:buNone/>
            </a:pPr>
            <a:endParaRPr lang="vi-VN" dirty="0"/>
          </a:p>
        </p:txBody>
      </p:sp>
      <p:pic>
        <p:nvPicPr>
          <p:cNvPr id="23554" name="Picture 2" descr="Hệ thống Trí tuệ nhân tạo của IB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976" y="1583948"/>
            <a:ext cx="6000750" cy="400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398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8.1. </a:t>
            </a:r>
            <a:r>
              <a:rPr lang="en-US" dirty="0" err="1"/>
              <a:t>Kiến</a:t>
            </a:r>
            <a:r>
              <a:rPr lang="en-US" dirty="0"/>
              <a:t> </a:t>
            </a:r>
            <a:r>
              <a:rPr lang="en-US" dirty="0" err="1"/>
              <a:t>trúc</a:t>
            </a:r>
            <a:r>
              <a:rPr lang="en-US" dirty="0"/>
              <a:t> </a:t>
            </a:r>
            <a:r>
              <a:rPr lang="en-US" dirty="0" err="1"/>
              <a:t>sư</a:t>
            </a:r>
            <a:r>
              <a:rPr lang="en-US" dirty="0"/>
              <a:t> </a:t>
            </a:r>
            <a:r>
              <a:rPr lang="en-US" dirty="0" err="1"/>
              <a:t>giải</a:t>
            </a:r>
            <a:r>
              <a:rPr lang="en-US" dirty="0"/>
              <a:t> </a:t>
            </a:r>
            <a:r>
              <a:rPr lang="en-US" dirty="0" err="1"/>
              <a:t>pháp</a:t>
            </a:r>
            <a:r>
              <a:rPr lang="en-US" dirty="0"/>
              <a:t> </a:t>
            </a:r>
            <a:r>
              <a:rPr lang="en-US" dirty="0" err="1"/>
              <a:t>IoT</a:t>
            </a:r>
            <a:br>
              <a:rPr lang="en-US" dirty="0"/>
            </a:br>
            <a:endParaRPr lang="vi-VN" dirty="0"/>
          </a:p>
        </p:txBody>
      </p:sp>
      <p:sp>
        <p:nvSpPr>
          <p:cNvPr id="3" name="Content Placeholder 2"/>
          <p:cNvSpPr>
            <a:spLocks noGrp="1"/>
          </p:cNvSpPr>
          <p:nvPr>
            <p:ph sz="half" idx="1"/>
          </p:nvPr>
        </p:nvSpPr>
        <p:spPr>
          <a:xfrm>
            <a:off x="1117600" y="1219200"/>
            <a:ext cx="6091274" cy="4927600"/>
          </a:xfrm>
        </p:spPr>
        <p:txBody>
          <a:bodyPr/>
          <a:lstStyle/>
          <a:p>
            <a:r>
              <a:rPr lang="vi-VN" b="1" dirty="0">
                <a:solidFill>
                  <a:srgbClr val="000099"/>
                </a:solidFill>
              </a:rPr>
              <a:t>Thuộc tính của </a:t>
            </a:r>
            <a:r>
              <a:rPr lang="en-US" b="1" dirty="0">
                <a:solidFill>
                  <a:srgbClr val="000099"/>
                </a:solidFill>
              </a:rPr>
              <a:t>(</a:t>
            </a:r>
            <a:r>
              <a:rPr lang="en-US" b="1" dirty="0" err="1">
                <a:solidFill>
                  <a:srgbClr val="000099"/>
                </a:solidFill>
              </a:rPr>
              <a:t>IoT</a:t>
            </a:r>
            <a:r>
              <a:rPr lang="en-US" b="1" dirty="0">
                <a:solidFill>
                  <a:srgbClr val="000099"/>
                </a:solidFill>
              </a:rPr>
              <a:t>) </a:t>
            </a:r>
            <a:endParaRPr lang="en-US" dirty="0"/>
          </a:p>
          <a:p>
            <a:pPr lvl="1"/>
            <a:r>
              <a:rPr lang="vi-VN" sz="2000" b="1" dirty="0">
                <a:solidFill>
                  <a:srgbClr val="000099"/>
                </a:solidFill>
              </a:rPr>
              <a:t> </a:t>
            </a:r>
            <a:r>
              <a:rPr lang="vi-VN" dirty="0"/>
              <a:t>Một là đó phải là một ứng dụng internet.</a:t>
            </a:r>
          </a:p>
          <a:p>
            <a:pPr lvl="1"/>
            <a:r>
              <a:rPr lang="vi-VN" dirty="0"/>
              <a:t> Hai là, nó phải lấy được thông tin của vật chủ.</a:t>
            </a:r>
            <a:endParaRPr lang="en-US" dirty="0"/>
          </a:p>
        </p:txBody>
      </p:sp>
      <p:sp>
        <p:nvSpPr>
          <p:cNvPr id="5" name="Content Placeholder 4"/>
          <p:cNvSpPr>
            <a:spLocks noGrp="1"/>
          </p:cNvSpPr>
          <p:nvPr>
            <p:ph sz="half" idx="2"/>
          </p:nvPr>
        </p:nvSpPr>
        <p:spPr/>
        <p:txBody>
          <a:bodyPr/>
          <a:lstStyle/>
          <a:p>
            <a:endParaRPr lang="vi-VN" dirty="0"/>
          </a:p>
        </p:txBody>
      </p:sp>
      <p:pic>
        <p:nvPicPr>
          <p:cNvPr id="4" name="Picture 3"/>
          <p:cNvPicPr>
            <a:picLocks noChangeAspect="1"/>
          </p:cNvPicPr>
          <p:nvPr/>
        </p:nvPicPr>
        <p:blipFill>
          <a:blip r:embed="rId2"/>
          <a:stretch>
            <a:fillRect/>
          </a:stretch>
        </p:blipFill>
        <p:spPr>
          <a:xfrm>
            <a:off x="7208874" y="1219200"/>
            <a:ext cx="4281660" cy="4127796"/>
          </a:xfrm>
          <a:prstGeom prst="rect">
            <a:avLst/>
          </a:prstGeom>
        </p:spPr>
      </p:pic>
    </p:spTree>
    <p:extLst>
      <p:ext uri="{BB962C8B-B14F-4D97-AF65-F5344CB8AC3E}">
        <p14:creationId xmlns:p14="http://schemas.microsoft.com/office/powerpoint/2010/main" val="2769274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8.1. </a:t>
            </a:r>
            <a:r>
              <a:rPr lang="en-US" dirty="0" err="1"/>
              <a:t>Kiến</a:t>
            </a:r>
            <a:r>
              <a:rPr lang="en-US" dirty="0"/>
              <a:t> </a:t>
            </a:r>
            <a:r>
              <a:rPr lang="en-US" dirty="0" err="1"/>
              <a:t>trúc</a:t>
            </a:r>
            <a:r>
              <a:rPr lang="en-US" dirty="0"/>
              <a:t> </a:t>
            </a:r>
            <a:r>
              <a:rPr lang="en-US" dirty="0" err="1"/>
              <a:t>sư</a:t>
            </a:r>
            <a:r>
              <a:rPr lang="en-US" dirty="0"/>
              <a:t> </a:t>
            </a:r>
            <a:r>
              <a:rPr lang="en-US" dirty="0" err="1"/>
              <a:t>giải</a:t>
            </a:r>
            <a:r>
              <a:rPr lang="en-US" dirty="0"/>
              <a:t> </a:t>
            </a:r>
            <a:r>
              <a:rPr lang="en-US" dirty="0" err="1"/>
              <a:t>pháp</a:t>
            </a:r>
            <a:r>
              <a:rPr lang="en-US" dirty="0"/>
              <a:t> </a:t>
            </a:r>
            <a:r>
              <a:rPr lang="en-US" dirty="0" err="1"/>
              <a:t>IoT</a:t>
            </a:r>
            <a:endParaRPr lang="vi-VN" dirty="0"/>
          </a:p>
        </p:txBody>
      </p:sp>
      <p:sp>
        <p:nvSpPr>
          <p:cNvPr id="6" name="Content Placeholder 5"/>
          <p:cNvSpPr>
            <a:spLocks noGrp="1"/>
          </p:cNvSpPr>
          <p:nvPr>
            <p:ph idx="1"/>
          </p:nvPr>
        </p:nvSpPr>
        <p:spPr/>
        <p:txBody>
          <a:bodyPr/>
          <a:lstStyle/>
          <a:p>
            <a:r>
              <a:rPr lang="vi-VN" b="1" dirty="0">
                <a:solidFill>
                  <a:srgbClr val="000099"/>
                </a:solidFill>
              </a:rPr>
              <a:t>Nhu cầu cần có IoT</a:t>
            </a:r>
          </a:p>
          <a:p>
            <a:pPr lvl="1"/>
            <a:r>
              <a:rPr lang="vi-VN" i="1" dirty="0"/>
              <a:t>Sự gia tăng nhanh chóng của giao tiếp máy – máy </a:t>
            </a:r>
            <a:r>
              <a:rPr lang="vi-VN" dirty="0"/>
              <a:t> </a:t>
            </a:r>
          </a:p>
        </p:txBody>
      </p:sp>
      <p:pic>
        <p:nvPicPr>
          <p:cNvPr id="7" name="Picture 6"/>
          <p:cNvPicPr>
            <a:picLocks noChangeAspect="1"/>
          </p:cNvPicPr>
          <p:nvPr/>
        </p:nvPicPr>
        <p:blipFill>
          <a:blip r:embed="rId2"/>
          <a:stretch>
            <a:fillRect/>
          </a:stretch>
        </p:blipFill>
        <p:spPr>
          <a:xfrm>
            <a:off x="3458095" y="2167702"/>
            <a:ext cx="6126566" cy="4331004"/>
          </a:xfrm>
          <a:prstGeom prst="rect">
            <a:avLst/>
          </a:prstGeom>
        </p:spPr>
      </p:pic>
    </p:spTree>
    <p:extLst>
      <p:ext uri="{BB962C8B-B14F-4D97-AF65-F5344CB8AC3E}">
        <p14:creationId xmlns:p14="http://schemas.microsoft.com/office/powerpoint/2010/main" val="393906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8.1. </a:t>
            </a:r>
            <a:r>
              <a:rPr lang="en-US" dirty="0" err="1"/>
              <a:t>Kiến</a:t>
            </a:r>
            <a:r>
              <a:rPr lang="en-US" dirty="0"/>
              <a:t> </a:t>
            </a:r>
            <a:r>
              <a:rPr lang="en-US" dirty="0" err="1"/>
              <a:t>trúc</a:t>
            </a:r>
            <a:r>
              <a:rPr lang="en-US" dirty="0"/>
              <a:t> </a:t>
            </a:r>
            <a:r>
              <a:rPr lang="en-US" dirty="0" err="1"/>
              <a:t>sư</a:t>
            </a:r>
            <a:r>
              <a:rPr lang="en-US" dirty="0"/>
              <a:t> </a:t>
            </a:r>
            <a:r>
              <a:rPr lang="en-US" dirty="0" err="1"/>
              <a:t>giải</a:t>
            </a:r>
            <a:r>
              <a:rPr lang="en-US" dirty="0"/>
              <a:t> </a:t>
            </a:r>
            <a:r>
              <a:rPr lang="en-US" dirty="0" err="1"/>
              <a:t>pháp</a:t>
            </a:r>
            <a:r>
              <a:rPr lang="en-US" dirty="0"/>
              <a:t> </a:t>
            </a:r>
            <a:r>
              <a:rPr lang="en-US" dirty="0" err="1"/>
              <a:t>IoT</a:t>
            </a:r>
            <a:endParaRPr lang="vi-VN" dirty="0"/>
          </a:p>
        </p:txBody>
      </p:sp>
      <p:sp>
        <p:nvSpPr>
          <p:cNvPr id="3" name="Content Placeholder 2"/>
          <p:cNvSpPr>
            <a:spLocks noGrp="1"/>
          </p:cNvSpPr>
          <p:nvPr>
            <p:ph idx="1"/>
          </p:nvPr>
        </p:nvSpPr>
        <p:spPr/>
        <p:txBody>
          <a:bodyPr/>
          <a:lstStyle/>
          <a:p>
            <a:r>
              <a:rPr lang="vi-VN" b="1" dirty="0">
                <a:solidFill>
                  <a:srgbClr val="000099"/>
                </a:solidFill>
              </a:rPr>
              <a:t>Ví dụ</a:t>
            </a:r>
          </a:p>
          <a:p>
            <a:pPr lvl="1"/>
            <a:r>
              <a:rPr lang="vi-VN" dirty="0"/>
              <a:t>Ứng dụng tủ lạnh trong IoT</a:t>
            </a:r>
          </a:p>
        </p:txBody>
      </p:sp>
      <p:pic>
        <p:nvPicPr>
          <p:cNvPr id="4" name="Picture 3"/>
          <p:cNvPicPr>
            <a:picLocks noChangeAspect="1"/>
          </p:cNvPicPr>
          <p:nvPr/>
        </p:nvPicPr>
        <p:blipFill>
          <a:blip r:embed="rId3"/>
          <a:stretch>
            <a:fillRect/>
          </a:stretch>
        </p:blipFill>
        <p:spPr>
          <a:xfrm>
            <a:off x="1728701" y="2259676"/>
            <a:ext cx="8801100" cy="4114800"/>
          </a:xfrm>
          <a:prstGeom prst="rect">
            <a:avLst/>
          </a:prstGeom>
        </p:spPr>
      </p:pic>
    </p:spTree>
    <p:extLst>
      <p:ext uri="{BB962C8B-B14F-4D97-AF65-F5344CB8AC3E}">
        <p14:creationId xmlns:p14="http://schemas.microsoft.com/office/powerpoint/2010/main" val="3997046810"/>
      </p:ext>
    </p:extLst>
  </p:cSld>
  <p:clrMapOvr>
    <a:masterClrMapping/>
  </p:clrMapOvr>
</p:sld>
</file>

<file path=ppt/theme/theme1.xml><?xml version="1.0" encoding="utf-8"?>
<a:theme xmlns:a="http://schemas.openxmlformats.org/drawingml/2006/main" name="Kendall Master 2007">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Kendall Master 2007">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Kendall Master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endall Master 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endall Master 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endall Master 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endall Master 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endall Master 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endall Master 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endall Master 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endall Master 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endall Master 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endall Master 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endall Master 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Kendall Master 2007">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2_Kendall Master 2007">
      <a:majorFont>
        <a:latin typeface="Tahoma"/>
        <a:ea typeface="MS PGothic"/>
        <a:cs typeface=""/>
      </a:majorFont>
      <a:minorFont>
        <a:latin typeface="Tahoma"/>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Kendall Master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Kendall Master 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Kendall Master 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Kendall Master 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Kendall Master 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Kendall Master 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Kendall Master 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Kendall Master 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Kendall Master 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Kendall Master 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Kendall Master 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Kendall Master 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784</TotalTime>
  <Words>5051</Words>
  <Application>Microsoft Office PowerPoint</Application>
  <PresentationFormat>Widescreen</PresentationFormat>
  <Paragraphs>221</Paragraphs>
  <Slides>61</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61</vt:i4>
      </vt:variant>
    </vt:vector>
  </HeadingPairs>
  <TitlesOfParts>
    <vt:vector size="67" baseType="lpstr">
      <vt:lpstr>Arial</vt:lpstr>
      <vt:lpstr>Calibri</vt:lpstr>
      <vt:lpstr>Tahoma</vt:lpstr>
      <vt:lpstr>Wingdings</vt:lpstr>
      <vt:lpstr>Kendall Master 2007</vt:lpstr>
      <vt:lpstr>2_Kendall Master 2007</vt:lpstr>
      <vt:lpstr>Chương 8: XU HƯỚNG NGHỀ NGHIỆP</vt:lpstr>
      <vt:lpstr>Giới thiệu</vt:lpstr>
      <vt:lpstr>The Computing Technology Industry Association (CompTIA) is a non-profit trade association, issuing professional certifications for the information technology (IT) industry. It is considered one of the IT industry's top trade associations.[2] Based in Downers Grove, Illinois, CompTIA issues vendor-neutral professional certifications in over 120 countries. The organization releases over 50 industry studies annually to track industry trends and changes. Over 2.2 million people have earned CompTIA certifications since the association was established.</vt:lpstr>
      <vt:lpstr>8.1. Kiến trúc sư giải pháp IoT </vt:lpstr>
      <vt:lpstr>8.1. Kiến trúc sư giải pháp IoT </vt:lpstr>
      <vt:lpstr>8.1. Kiến trúc sư giải pháp IoT </vt:lpstr>
      <vt:lpstr>8.1. Kiến trúc sư giải pháp IoT </vt:lpstr>
      <vt:lpstr>8.1. Kiến trúc sư giải pháp IoT</vt:lpstr>
      <vt:lpstr>8.1. Kiến trúc sư giải pháp IoT</vt:lpstr>
      <vt:lpstr>8.1. Kiến trúc sư giải pháp IoT</vt:lpstr>
      <vt:lpstr>8.2. Kỹ sư thực tế ảo</vt:lpstr>
      <vt:lpstr>8.2. Kỹ sư thực tế ảo</vt:lpstr>
      <vt:lpstr>8.2. Kỹ sư thực tế ảo</vt:lpstr>
      <vt:lpstr>8.2.1 Thực tế ảo (Virtual Reality) là gì? </vt:lpstr>
      <vt:lpstr>8.2.1 Thực tế ảo (Virtual Reality) là gì?</vt:lpstr>
      <vt:lpstr>8.2.1 Thực tế ảo (Virtual Reality) là gì?</vt:lpstr>
      <vt:lpstr>8.2.1 Thực tế ảo (Virtual Reality) là gì?</vt:lpstr>
      <vt:lpstr>8.2.2 Đặc điểm của Thực tế ảo </vt:lpstr>
      <vt:lpstr>8.2.2 Đặc điểm của công nghệ thực tế ảo</vt:lpstr>
      <vt:lpstr>8.2.2 Đặc điểm của công nghệ thực tế ảo</vt:lpstr>
      <vt:lpstr>8.2.2 Đặc điểm của công nghệ thực tế ảo</vt:lpstr>
      <vt:lpstr>8.2.3 Các thành phần một hệ thống VR  </vt:lpstr>
      <vt:lpstr>8.2.3 Các thành phần một hệ thống VR</vt:lpstr>
      <vt:lpstr>8.2.4 Các ứng dụng của thực tế ảo </vt:lpstr>
      <vt:lpstr>8.2.4 Các ứng dụng của thực tế ảo </vt:lpstr>
      <vt:lpstr>8.2.4 Các ứng dụng của thực tế ảo </vt:lpstr>
      <vt:lpstr>8.2.4 Các ứng dụng của thực tế ảo</vt:lpstr>
      <vt:lpstr>8.2.4 Các ứng dụng của thực tế ảo</vt:lpstr>
      <vt:lpstr>8.2.4 Các ứng dụng của thực tế ảo</vt:lpstr>
      <vt:lpstr>8.2.4 Các ứng dụng của thực tế ảo </vt:lpstr>
      <vt:lpstr>8.2.4 Các ứng dụng của thực tế ảo </vt:lpstr>
      <vt:lpstr>8.2.4 Các ứng dụng của thực tế ảo </vt:lpstr>
      <vt:lpstr>8.2.4 Các ứng dụng của thực tế ảo </vt:lpstr>
      <vt:lpstr>8.2.4 Các ứng dụng của thực tế ảo </vt:lpstr>
      <vt:lpstr>8.2.5 Kỹ sư thực tế ảo cần gì</vt:lpstr>
      <vt:lpstr>8.3 Chuyên gia bảo mật máy tính</vt:lpstr>
      <vt:lpstr>8.3. Chuyên gia bảo mật làm gì </vt:lpstr>
      <vt:lpstr>8.3.4 Chuyên gia bảo mật làm gì (t.t.)</vt:lpstr>
      <vt:lpstr>8.4.2 Lập trình GPU</vt:lpstr>
      <vt:lpstr>8.4.1 Giới thiệu GPU </vt:lpstr>
      <vt:lpstr>GPU là gì? </vt:lpstr>
      <vt:lpstr>8.4.2 Lập trình GPU</vt:lpstr>
      <vt:lpstr>8.4.2 Lập trình GPU (t.t.)</vt:lpstr>
      <vt:lpstr>8.5 Kỹ sư blockchain </vt:lpstr>
      <vt:lpstr>8.5.1 Giới thiệu Blockchain</vt:lpstr>
      <vt:lpstr>8.5.1 Giới thiệu Blockchain</vt:lpstr>
      <vt:lpstr>8.5.1 Giới thiệu Blockchain</vt:lpstr>
      <vt:lpstr>8.5.1 Giới thiệu Blockchain</vt:lpstr>
      <vt:lpstr>8.5.1 Giới thiệu Blockchain</vt:lpstr>
      <vt:lpstr>8.5.2 Ứng dụng của công nghệ Blockchain</vt:lpstr>
      <vt:lpstr>8.5.2 Ứng dụng  (t.t.) </vt:lpstr>
      <vt:lpstr>8.5.2 Ứng dụng  (t.t.) </vt:lpstr>
      <vt:lpstr>8.5.2 Ứng dụng  (t.t.) </vt:lpstr>
      <vt:lpstr>8.5.2 Ứng dụng  (t.t.) </vt:lpstr>
      <vt:lpstr>8.5.2 Ứng dụng (t.t.)</vt:lpstr>
      <vt:lpstr>8.5.3 Dự đoán thị trường  </vt:lpstr>
      <vt:lpstr>8.6 Chuyên gia máy học, kỹ sư điện toán nhận thức</vt:lpstr>
      <vt:lpstr>8.6.1 Chuyên gia máy học</vt:lpstr>
      <vt:lpstr>8.6.2 Kỹ sư điện toán nhận thức</vt:lpstr>
      <vt:lpstr>8.6.3 Các ứng dụng</vt:lpstr>
      <vt:lpstr>8.6.3 Các ứng dụng (t.t.)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8: XU HƯỚNG NGHỀ NGHIỆP</dc:title>
  <dc:creator>Nguyen Thi Hanh</dc:creator>
  <cp:lastModifiedBy>Giang Thanh Tron</cp:lastModifiedBy>
  <cp:revision>30</cp:revision>
  <cp:lastPrinted>2017-11-07T05:08:06Z</cp:lastPrinted>
  <dcterms:created xsi:type="dcterms:W3CDTF">2017-10-31T00:10:47Z</dcterms:created>
  <dcterms:modified xsi:type="dcterms:W3CDTF">2020-12-02T01:22:41Z</dcterms:modified>
</cp:coreProperties>
</file>